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4"/>
    <p:sldMasterId id="2147483732" r:id="rId5"/>
  </p:sldMasterIdLst>
  <p:notesMasterIdLst>
    <p:notesMasterId r:id="rId21"/>
  </p:notesMasterIdLst>
  <p:sldIdLst>
    <p:sldId id="256" r:id="rId6"/>
    <p:sldId id="315" r:id="rId7"/>
    <p:sldId id="358" r:id="rId8"/>
    <p:sldId id="359" r:id="rId9"/>
    <p:sldId id="380" r:id="rId10"/>
    <p:sldId id="361" r:id="rId11"/>
    <p:sldId id="362" r:id="rId12"/>
    <p:sldId id="381" r:id="rId13"/>
    <p:sldId id="376" r:id="rId14"/>
    <p:sldId id="382" r:id="rId15"/>
    <p:sldId id="383" r:id="rId16"/>
    <p:sldId id="357" r:id="rId17"/>
    <p:sldId id="384" r:id="rId18"/>
    <p:sldId id="367" r:id="rId19"/>
    <p:sldId id="356" r:id="rId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488"/>
    <a:srgbClr val="F58F53"/>
    <a:srgbClr val="EA005B"/>
    <a:srgbClr val="4E2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7A47E-9C68-5921-4654-4F4E80381CD8}" v="2174" dt="2022-11-04T20:35:59.087"/>
    <p1510:client id="{2DA352E2-408D-1A76-C803-2E986CDE48EA}" v="379" dt="2022-11-08T23:34:23.719"/>
    <p1510:client id="{FA1994A7-B56E-E7CF-37B8-8253EE9E05EF}" v="20" dt="2022-12-09T23:39:59.289"/>
    <p1510:client id="{5F1FAE53-9E30-C5C8-47E2-E33B6A2402CB}" v="2090" dt="2022-11-09T23:34:17.145"/>
    <p1510:client id="{7B4EDCCB-48F9-438B-2CDD-A0E8FD64B160}" v="1109" dt="2022-11-08T20:38:43.997"/>
    <p1510:client id="{BE22773D-072C-C6EF-641F-58F1D62AFFD9}" v="4" dt="2022-11-15T23:10:06.254"/>
    <p1510:client id="{C920C0F9-6170-6E34-7F0C-A28FF7D6ED8E}" v="1564" dt="2022-11-14T21:22:30.920"/>
    <p1510:client id="{FB208807-BD06-034F-24BD-3030E0523D58}" v="334" dt="2022-12-08T17:02:17.3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72"/>
    <p:restoredTop sz="94694"/>
  </p:normalViewPr>
  <p:slideViewPr>
    <p:cSldViewPr snapToGrid="0">
      <p:cViewPr varScale="1">
        <p:scale>
          <a:sx n="97" d="100"/>
          <a:sy n="97" d="100"/>
        </p:scale>
        <p:origin x="1512"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C95C659-C72A-BE4A-9BB3-DA7BD6C94771}" type="datetimeFigureOut">
              <a:rPr lang="en-US" smtClean="0"/>
              <a:t>3/22/2023</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E092FC6-76E9-5C45-A9B1-EE9C991B2A0F}" type="slidenum">
              <a:rPr lang="en-US" smtClean="0"/>
              <a:t>‹#›</a:t>
            </a:fld>
            <a:endParaRPr lang="en-US" dirty="0"/>
          </a:p>
        </p:txBody>
      </p:sp>
    </p:spTree>
    <p:extLst>
      <p:ext uri="{BB962C8B-B14F-4D97-AF65-F5344CB8AC3E}">
        <p14:creationId xmlns:p14="http://schemas.microsoft.com/office/powerpoint/2010/main" val="286665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092FC6-76E9-5C45-A9B1-EE9C991B2A0F}" type="slidenum">
              <a:rPr lang="en-US" smtClean="0"/>
              <a:t>1</a:t>
            </a:fld>
            <a:endParaRPr lang="en-US" dirty="0"/>
          </a:p>
        </p:txBody>
      </p:sp>
    </p:spTree>
    <p:extLst>
      <p:ext uri="{BB962C8B-B14F-4D97-AF65-F5344CB8AC3E}">
        <p14:creationId xmlns:p14="http://schemas.microsoft.com/office/powerpoint/2010/main" val="182518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92FC6-76E9-5C45-A9B1-EE9C991B2A0F}" type="slidenum">
              <a:rPr lang="en-US" smtClean="0"/>
              <a:t>15</a:t>
            </a:fld>
            <a:endParaRPr lang="en-US" dirty="0"/>
          </a:p>
        </p:txBody>
      </p:sp>
    </p:spTree>
    <p:extLst>
      <p:ext uri="{BB962C8B-B14F-4D97-AF65-F5344CB8AC3E}">
        <p14:creationId xmlns:p14="http://schemas.microsoft.com/office/powerpoint/2010/main" val="147510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41295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91832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85884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677122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008433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4394105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5116124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38828464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44624314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89973178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6914115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02849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59867876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42796192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6583705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75211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56150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7070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24416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8670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11871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6743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6888400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1764137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emf"/><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36E117-7F63-3647-9AC7-305463F404DF}"/>
              </a:ext>
            </a:extLst>
          </p:cNvPr>
          <p:cNvSpPr txBox="1"/>
          <p:nvPr/>
        </p:nvSpPr>
        <p:spPr>
          <a:xfrm>
            <a:off x="536023" y="5490022"/>
            <a:ext cx="7772404" cy="775819"/>
          </a:xfrm>
          <a:prstGeom prst="rect">
            <a:avLst/>
          </a:prstGeom>
          <a:noFill/>
        </p:spPr>
        <p:txBody>
          <a:bodyPr wrap="square" lIns="173955" tIns="86978" rIns="173955" bIns="86978" rtlCol="0" anchor="t">
            <a:spAutoFit/>
          </a:bodyPr>
          <a:lstStyle/>
          <a:p>
            <a:pPr algn="ctr"/>
            <a:r>
              <a:rPr lang="en-US" sz="1300" spc="300" dirty="0">
                <a:solidFill>
                  <a:schemeClr val="tx1">
                    <a:lumMod val="65000"/>
                    <a:lumOff val="35000"/>
                  </a:schemeClr>
                </a:solidFill>
                <a:latin typeface="Gill Sans MT"/>
                <a:cs typeface="Myriad Pro Light"/>
              </a:rPr>
              <a:t>425 West Prospect Road, Fort Collins, CO, 80526  </a:t>
            </a:r>
          </a:p>
          <a:p>
            <a:pPr algn="ctr"/>
            <a:endParaRPr lang="en-US" sz="1300" spc="300" dirty="0">
              <a:solidFill>
                <a:schemeClr val="tx1">
                  <a:lumMod val="65000"/>
                  <a:lumOff val="35000"/>
                </a:schemeClr>
              </a:solidFill>
              <a:latin typeface="Gill Sans MT"/>
              <a:cs typeface="Myriad Pro Light"/>
            </a:endParaRPr>
          </a:p>
          <a:p>
            <a:pPr algn="ctr"/>
            <a:r>
              <a:rPr lang="en-US" sz="1300" spc="300" dirty="0">
                <a:solidFill>
                  <a:schemeClr val="tx1">
                    <a:lumMod val="65000"/>
                    <a:lumOff val="35000"/>
                  </a:schemeClr>
                </a:solidFill>
                <a:latin typeface="Gill Sans MT"/>
                <a:cs typeface="Myriad Pro Light"/>
              </a:rPr>
              <a:t>Emily.Atwell@atriumhospitality.com   |   (970) 494-2942</a:t>
            </a:r>
            <a:endParaRPr lang="en-US" sz="1300" spc="300" dirty="0">
              <a:solidFill>
                <a:schemeClr val="tx1">
                  <a:lumMod val="65000"/>
                  <a:lumOff val="35000"/>
                </a:schemeClr>
              </a:solidFill>
              <a:latin typeface="Optima" panose="02000503060000020004" pitchFamily="2" charset="0"/>
              <a:cs typeface="Myriad Pro Light"/>
            </a:endParaRPr>
          </a:p>
        </p:txBody>
      </p:sp>
      <p:sp>
        <p:nvSpPr>
          <p:cNvPr id="14" name="TextBox 13">
            <a:extLst>
              <a:ext uri="{FF2B5EF4-FFF2-40B4-BE49-F238E27FC236}">
                <a16:creationId xmlns:a16="http://schemas.microsoft.com/office/drawing/2014/main" id="{6FE95654-A214-7847-BCEB-A981530BFFD0}"/>
              </a:ext>
            </a:extLst>
          </p:cNvPr>
          <p:cNvSpPr txBox="1"/>
          <p:nvPr/>
        </p:nvSpPr>
        <p:spPr>
          <a:xfrm>
            <a:off x="0" y="4140193"/>
            <a:ext cx="9134359" cy="903096"/>
          </a:xfrm>
          <a:prstGeom prst="rect">
            <a:avLst/>
          </a:prstGeom>
          <a:noFill/>
        </p:spPr>
        <p:txBody>
          <a:bodyPr wrap="square" lIns="101882" tIns="50941" rIns="101882" bIns="50941" rtlCol="0">
            <a:spAutoFit/>
          </a:bodyPr>
          <a:lstStyle/>
          <a:p>
            <a:pPr algn="ctr"/>
            <a:r>
              <a:rPr lang="en-US" sz="3700" spc="930" dirty="0">
                <a:solidFill>
                  <a:srgbClr val="F56488"/>
                </a:solidFill>
                <a:latin typeface="Gill Sans" panose="020B0502020104020203" pitchFamily="34" charset="-79"/>
                <a:ea typeface="AppleGothic"/>
                <a:cs typeface="Gill Sans" panose="020B0502020104020203" pitchFamily="34" charset="-79"/>
              </a:rPr>
              <a:t>WEDDINGS</a:t>
            </a:r>
          </a:p>
          <a:p>
            <a:pPr algn="ctr"/>
            <a:endParaRPr lang="en-US" sz="1500" normalizeH="1" dirty="0">
              <a:solidFill>
                <a:srgbClr val="F56488"/>
              </a:solidFill>
              <a:latin typeface="Gill Sans" panose="020B0502020104020203" pitchFamily="34" charset="-79"/>
              <a:ea typeface="AppleGothic"/>
              <a:cs typeface="Gill Sans" panose="020B0502020104020203" pitchFamily="34" charset="-79"/>
            </a:endParaRPr>
          </a:p>
        </p:txBody>
      </p:sp>
      <p:cxnSp>
        <p:nvCxnSpPr>
          <p:cNvPr id="19" name="Straight Connector 18">
            <a:extLst>
              <a:ext uri="{FF2B5EF4-FFF2-40B4-BE49-F238E27FC236}">
                <a16:creationId xmlns:a16="http://schemas.microsoft.com/office/drawing/2014/main" id="{7D29A062-CA5C-8E44-823E-F6E1B22A6AC1}"/>
              </a:ext>
            </a:extLst>
          </p:cNvPr>
          <p:cNvCxnSpPr>
            <a:cxnSpLocks/>
          </p:cNvCxnSpPr>
          <p:nvPr/>
        </p:nvCxnSpPr>
        <p:spPr>
          <a:xfrm>
            <a:off x="536023" y="1317812"/>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CD5A1B-39AA-BC45-A442-B26110B1706B}"/>
              </a:ext>
            </a:extLst>
          </p:cNvPr>
          <p:cNvCxnSpPr>
            <a:cxnSpLocks/>
          </p:cNvCxnSpPr>
          <p:nvPr/>
        </p:nvCxnSpPr>
        <p:spPr>
          <a:xfrm>
            <a:off x="536023" y="3693459"/>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A6DEEAB-F4D1-2741-929F-5014F38BEF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661" t="-442" r="-800" b="885"/>
          <a:stretch/>
        </p:blipFill>
        <p:spPr>
          <a:xfrm>
            <a:off x="536023" y="1480159"/>
            <a:ext cx="2559244" cy="1985948"/>
          </a:xfrm>
          <a:prstGeom prst="rect">
            <a:avLst/>
          </a:prstGeom>
        </p:spPr>
      </p:pic>
      <p:pic>
        <p:nvPicPr>
          <p:cNvPr id="3" name="Picture 2">
            <a:extLst>
              <a:ext uri="{FF2B5EF4-FFF2-40B4-BE49-F238E27FC236}">
                <a16:creationId xmlns:a16="http://schemas.microsoft.com/office/drawing/2014/main" id="{225A021A-076F-854C-88CB-F638031198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4554" y="1480159"/>
            <a:ext cx="2797341" cy="1989933"/>
          </a:xfrm>
          <a:prstGeom prst="rect">
            <a:avLst/>
          </a:prstGeom>
        </p:spPr>
      </p:pic>
      <p:pic>
        <p:nvPicPr>
          <p:cNvPr id="4" name="Picture 3">
            <a:extLst>
              <a:ext uri="{FF2B5EF4-FFF2-40B4-BE49-F238E27FC236}">
                <a16:creationId xmlns:a16="http://schemas.microsoft.com/office/drawing/2014/main" id="{BAEC8644-2B69-CA44-8B4D-9F2B60096B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498"/>
          <a:stretch/>
        </p:blipFill>
        <p:spPr>
          <a:xfrm>
            <a:off x="6057727" y="1480159"/>
            <a:ext cx="2615550" cy="19899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29629" y="6359854"/>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lang="en-US" sz="600" b="0" i="0" u="none" strike="noStrike" kern="1200" cap="none" spc="-20" normalizeH="0" baseline="0" noProof="0" dirty="0">
                <a:ln>
                  <a:noFill/>
                </a:ln>
                <a:solidFill>
                  <a:srgbClr val="808080"/>
                </a:solidFill>
                <a:effectLst/>
                <a:uLnTx/>
                <a:uFillTx/>
                <a:latin typeface="Verdana"/>
                <a:ea typeface="+mn-ea"/>
                <a:cs typeface="Verdana"/>
              </a:rPr>
              <a:t>Prices are per person.  A customary taxable service charge and sales tax will be added to prices. </a:t>
            </a:r>
            <a:endParaRPr kumimoji="0" sz="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29629" y="498146"/>
            <a:ext cx="9114371" cy="502986"/>
          </a:xfrm>
          <a:prstGeom prst="rect">
            <a:avLst/>
          </a:prstGeom>
          <a:noFill/>
        </p:spPr>
        <p:txBody>
          <a:bodyPr wrap="square" lIns="101882" tIns="50941" rIns="101882" bIns="5094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930" normalizeH="0" baseline="0" noProof="0" dirty="0">
                <a:ln>
                  <a:noFill/>
                </a:ln>
                <a:solidFill>
                  <a:srgbClr val="F56488"/>
                </a:solidFill>
                <a:effectLst/>
                <a:uLnTx/>
                <a:uFillTx/>
                <a:latin typeface="Gill Sans" panose="020B0502020104020203" pitchFamily="34" charset="-79"/>
                <a:ea typeface="AppleGothic"/>
                <a:cs typeface="Gill Sans" panose="020B0502020104020203" pitchFamily="34" charset="-79"/>
              </a:rPr>
              <a:t>BEVERAGES</a:t>
            </a:r>
            <a:r>
              <a:rPr kumimoji="0" lang="en-US" sz="2600" b="0" i="0" u="none" strike="noStrike" kern="1200" cap="none" spc="930" normalizeH="0" baseline="0" noProof="0" dirty="0">
                <a:ln>
                  <a:noFill/>
                </a:ln>
                <a:solidFill>
                  <a:srgbClr val="C00000"/>
                </a:solidFill>
                <a:effectLst/>
                <a:uLnTx/>
                <a:uFillTx/>
                <a:latin typeface="Gill Sans" panose="020B0502020104020203" pitchFamily="34" charset="-79"/>
                <a:ea typeface="AppleGothic"/>
                <a:cs typeface="Gill Sans" panose="020B0502020104020203" pitchFamily="34" charset="-79"/>
              </a:rPr>
              <a:t> </a:t>
            </a: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16837" y="1270706"/>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8F174599-5625-B041-B403-3E9D50021A16}"/>
              </a:ext>
            </a:extLst>
          </p:cNvPr>
          <p:cNvSpPr txBox="1">
            <a:spLocks noChangeArrowheads="1"/>
          </p:cNvSpPr>
          <p:nvPr/>
        </p:nvSpPr>
        <p:spPr bwMode="auto">
          <a:xfrm>
            <a:off x="0" y="1297926"/>
            <a:ext cx="9144000" cy="461665"/>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00" normalizeH="0" baseline="0" noProof="0" dirty="0">
                <a:ln>
                  <a:noFill/>
                </a:ln>
                <a:solidFill>
                  <a:srgbClr val="F56488"/>
                </a:solidFill>
                <a:effectLst/>
                <a:uLnTx/>
                <a:uFillTx/>
                <a:latin typeface="Calibri" panose="020F0502020204030204"/>
                <a:ea typeface="+mn-lt"/>
                <a:cs typeface="Calibri" panose="020F0502020204030204"/>
              </a:rPr>
              <a:t>BEVERAGE LIST</a:t>
            </a:r>
            <a:r>
              <a:rPr kumimoji="0" lang="en-US" sz="1200" b="0" i="0" u="none" strike="noStrike" kern="1200" cap="none" spc="100" normalizeH="0" baseline="0" noProof="0" dirty="0">
                <a:ln>
                  <a:noFill/>
                </a:ln>
                <a:solidFill>
                  <a:srgbClr val="F56488"/>
                </a:solidFill>
                <a:effectLst/>
                <a:uLnTx/>
                <a:uFillTx/>
                <a:latin typeface="Calibri" panose="020F0502020204030204"/>
                <a:ea typeface="+mn-lt"/>
                <a:cs typeface="Calibri" panose="020F0502020204030204"/>
              </a:rPr>
              <a:t> </a:t>
            </a:r>
            <a:r>
              <a:rPr kumimoji="0" lang="en-US" sz="1200" b="0" i="0" u="none" strike="noStrike" kern="1200" cap="none" spc="100" normalizeH="0" baseline="0" noProof="0" dirty="0">
                <a:ln>
                  <a:noFill/>
                </a:ln>
                <a:solidFill>
                  <a:prstClr val="black"/>
                </a:solidFill>
                <a:effectLst/>
                <a:uLnTx/>
                <a:uFillTx/>
                <a:latin typeface="Calibri" panose="020F0502020204030204"/>
                <a:ea typeface="+mn-lt"/>
                <a:cs typeface="Calibri" panose="020F0502020204030204"/>
              </a:rPr>
              <a:t>|   hosted or cash bar on consumption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30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p:txBody>
      </p:sp>
      <p:sp>
        <p:nvSpPr>
          <p:cNvPr id="12" name="TextBox 11">
            <a:extLst>
              <a:ext uri="{FF2B5EF4-FFF2-40B4-BE49-F238E27FC236}">
                <a16:creationId xmlns:a16="http://schemas.microsoft.com/office/drawing/2014/main" id="{98A7DD3B-A99B-0D4A-8350-0441888C2865}"/>
              </a:ext>
            </a:extLst>
          </p:cNvPr>
          <p:cNvSpPr txBox="1"/>
          <p:nvPr/>
        </p:nvSpPr>
        <p:spPr>
          <a:xfrm>
            <a:off x="2658700" y="1759591"/>
            <a:ext cx="5655399" cy="41960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srgbClr val="F56488"/>
                </a:solidFill>
                <a:effectLst/>
                <a:uLnTx/>
                <a:uFillTx/>
                <a:latin typeface="Gill Sans Light" panose="020B0302020104020203" pitchFamily="34" charset="-79"/>
                <a:ea typeface="+mn-ea"/>
                <a:cs typeface="Gill Sans Light" panose="020B0302020104020203" pitchFamily="34" charset="-79"/>
              </a:rPr>
              <a:t>Beer</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Angry Orchard, Blue Moon, Bud Light, Coors Light, Dogfish Head 60 IPA, Guinness, Heineken, Michelob Ultra, Miller Lite, Stone IPA, Truly, </a:t>
            </a:r>
            <a:r>
              <a:rPr kumimoji="0" lang="en-US" sz="1000" b="0" i="0" u="none" strike="noStrike" kern="1200" cap="none" spc="0" normalizeH="0" baseline="0" noProof="0" dirty="0" err="1">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Weihenstephanier</a:t>
            </a: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 </a:t>
            </a:r>
            <a:r>
              <a:rPr kumimoji="0" lang="en-US" sz="1000" b="0" i="0" u="none" strike="noStrike" kern="1200" cap="none" spc="0" normalizeH="0" baseline="0" noProof="0" dirty="0" err="1">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Hefe</a:t>
            </a: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 </a:t>
            </a:r>
            <a:r>
              <a:rPr kumimoji="0" lang="en-US" sz="1000" b="0" i="0" u="none" strike="noStrike" kern="1200" cap="none" spc="0" normalizeH="0" baseline="0" noProof="0" dirty="0" err="1">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Weissbier</a:t>
            </a: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srgbClr val="F56488"/>
                </a:solidFill>
                <a:effectLst/>
                <a:uLnTx/>
                <a:uFillTx/>
                <a:latin typeface="Gill Sans Light" panose="020B0302020104020203" pitchFamily="34" charset="-79"/>
                <a:ea typeface="+mn-ea"/>
                <a:cs typeface="Gill Sans Light" panose="020B0302020104020203" pitchFamily="34" charset="-79"/>
              </a:rPr>
              <a:t>Classic Liquor</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New Amsterdam Vodka, Don Q Cristal Rum, Gordan’s Gin, Jim Beam, Camarena Silver Tequila, Grant’s Scotch, E&amp;J Brandy</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srgbClr val="F56488"/>
                </a:solidFill>
                <a:effectLst/>
                <a:uLnTx/>
                <a:uFillTx/>
                <a:latin typeface="Gill Sans Light" panose="020B0302020104020203" pitchFamily="34" charset="-79"/>
                <a:ea typeface="+mn-ea"/>
                <a:cs typeface="Gill Sans Light" panose="020B0302020104020203" pitchFamily="34" charset="-79"/>
              </a:rPr>
              <a:t>Classic Wine</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Chloe: Cabernet Sauvignon, Pinot Noir, Merlot, Chardonnay, Pinot Grigio, Prosecco 0</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srgbClr val="F56488"/>
                </a:solidFill>
                <a:effectLst/>
                <a:uLnTx/>
                <a:uFillTx/>
                <a:latin typeface="Gill Sans Light" panose="020B0302020104020203" pitchFamily="34" charset="-79"/>
                <a:ea typeface="+mn-ea"/>
                <a:cs typeface="Gill Sans Light" panose="020B0302020104020203" pitchFamily="34" charset="-79"/>
              </a:rPr>
              <a:t>Premium Liquor</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Ketel One, Bacardi Superior, Hendrick’s, Maker’s Mark, </a:t>
            </a:r>
            <a:r>
              <a:rPr kumimoji="0" lang="en-US" sz="1000" b="0" i="0" u="none" strike="noStrike" kern="1200" cap="none" spc="0" normalizeH="0" baseline="0" noProof="0" dirty="0" err="1">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Casamigos</a:t>
            </a: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 </a:t>
            </a:r>
            <a:r>
              <a:rPr kumimoji="0" lang="en-US" sz="1000" b="0" i="0" u="none" strike="noStrike" kern="1200" cap="none" spc="0" normalizeH="0" baseline="0" noProof="0" dirty="0" err="1">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Reposada</a:t>
            </a: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 Tequila, Johnnie Walker Black, Courvoisier VSOP</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srgbClr val="F56488"/>
                </a:solidFill>
                <a:effectLst/>
                <a:uLnTx/>
                <a:uFillTx/>
                <a:latin typeface="Gill Sans Light" panose="020B0302020104020203" pitchFamily="34" charset="-79"/>
                <a:ea typeface="+mn-ea"/>
                <a:cs typeface="Gill Sans Light" panose="020B0302020104020203" pitchFamily="34" charset="-79"/>
              </a:rPr>
              <a:t>Premium Wine</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Silver Totem Cabernet Sauvignon, H Red Blend, Imagery Pinot Noir, Decoy Merlot, Rodney Strong White Zin, Chalk Hill RRV Chardonnay, Clos </a:t>
            </a:r>
            <a:r>
              <a:rPr kumimoji="0" lang="en-US" sz="1000" b="0" i="0" u="none" strike="noStrike" kern="1200" cap="none" spc="0" normalizeH="0" baseline="0" noProof="0" dirty="0" err="1">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Pegase</a:t>
            </a: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 Sauvignon Blanc, Santa Margherita Pinot Grigio, </a:t>
            </a:r>
            <a:r>
              <a:rPr kumimoji="0" lang="en-US" sz="1000" b="0" i="0" u="none" strike="noStrike" kern="1200" cap="none" spc="0" normalizeH="0" baseline="0" noProof="0" dirty="0" err="1">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Vietti</a:t>
            </a:r>
            <a:r>
              <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 Moscato, Benvolio Sparkling</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Gill Sans MT"/>
                <a:ea typeface="+mn-ea"/>
                <a:cs typeface="Gill Sans Light"/>
              </a:rPr>
              <a:t> </a:t>
            </a:r>
            <a:endParaRPr kumimoji="0" lang="en-US" sz="1000" b="0" i="0" u="none" strike="noStrike" kern="1200" cap="none" spc="0" normalizeH="0" baseline="0" noProof="0" dirty="0">
              <a:ln>
                <a:noFill/>
              </a:ln>
              <a:solidFill>
                <a:srgbClr val="C00000"/>
              </a:solidFill>
              <a:effectLst/>
              <a:uLnTx/>
              <a:uFillTx/>
              <a:latin typeface="Gill Sans MT"/>
              <a:ea typeface="+mn-lt"/>
              <a:cs typeface="Gill Sans Light"/>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Gill Sans MT"/>
              <a:ea typeface="+mn-lt"/>
              <a:cs typeface="Calibri" panose="020F0502020204030204"/>
            </a:endParaRPr>
          </a:p>
          <a:p>
            <a:pPr marL="0" marR="0" lvl="0" indent="0" algn="l" defTabSz="914400" rtl="0" eaLnBrk="1" fontAlgn="auto" latinLnBrk="0" hangingPunct="1">
              <a:lnSpc>
                <a:spcPct val="100000"/>
              </a:lnSpc>
              <a:spcBef>
                <a:spcPts val="200"/>
              </a:spcBef>
              <a:spcAft>
                <a:spcPts val="0"/>
              </a:spcAft>
              <a:buClrTx/>
              <a:buSzTx/>
              <a:buFontTx/>
              <a:buNone/>
              <a:tabLst/>
              <a:defRPr/>
            </a:pPr>
            <a:br>
              <a:rPr kumimoji="0" lang="en-US" sz="1000" b="0" i="0" u="none" strike="noStrike" kern="1200" cap="none" spc="0" normalizeH="0" baseline="0" noProof="0" dirty="0">
                <a:ln>
                  <a:noFill/>
                </a:ln>
                <a:solidFill>
                  <a:prstClr val="black"/>
                </a:solidFill>
                <a:effectLst/>
                <a:uLnTx/>
                <a:uFillTx/>
                <a:latin typeface="Gill Sans MT"/>
                <a:ea typeface="+mn-ea"/>
                <a:cs typeface="Gill Sans Light" panose="020B0302020104020203" pitchFamily="34" charset="-79"/>
              </a:rPr>
            </a:br>
            <a:br>
              <a:rPr kumimoji="0" lang="en-US" sz="1000" b="0" i="0" u="none" strike="noStrike" kern="1200" cap="none" spc="0" normalizeH="0" baseline="0" noProof="0" dirty="0">
                <a:ln>
                  <a:noFill/>
                </a:ln>
                <a:solidFill>
                  <a:prstClr val="black"/>
                </a:solidFill>
                <a:effectLst/>
                <a:uLnTx/>
                <a:uFillTx/>
                <a:latin typeface="Gill Sans MT"/>
                <a:ea typeface="+mn-lt"/>
                <a:cs typeface="Calibri" panose="020F0502020204030204"/>
              </a:rPr>
            </a:b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p:txBody>
      </p:sp>
      <p:sp>
        <p:nvSpPr>
          <p:cNvPr id="3" name="Slide Number Placeholder 2">
            <a:extLst>
              <a:ext uri="{FF2B5EF4-FFF2-40B4-BE49-F238E27FC236}">
                <a16:creationId xmlns:a16="http://schemas.microsoft.com/office/drawing/2014/main" id="{45CE07B3-F570-6E02-BFBF-743D9D3677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739B7B0F-7242-40E7-9BB9-1B4B291ABD14}"/>
              </a:ext>
            </a:extLst>
          </p:cNvPr>
          <p:cNvCxnSpPr>
            <a:cxnSpLocks/>
          </p:cNvCxnSpPr>
          <p:nvPr/>
        </p:nvCxnSpPr>
        <p:spPr>
          <a:xfrm>
            <a:off x="186513" y="5520130"/>
            <a:ext cx="247218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clear wine glass with brown liquid">
            <a:extLst>
              <a:ext uri="{FF2B5EF4-FFF2-40B4-BE49-F238E27FC236}">
                <a16:creationId xmlns:a16="http://schemas.microsoft.com/office/drawing/2014/main" id="{C36E20B9-6E62-4A68-9E0E-25FDE62572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14" y="1747604"/>
            <a:ext cx="2344040" cy="3516061"/>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7">
            <a:extLst>
              <a:ext uri="{FF2B5EF4-FFF2-40B4-BE49-F238E27FC236}">
                <a16:creationId xmlns:a16="http://schemas.microsoft.com/office/drawing/2014/main" id="{4CAD627E-760F-458C-8710-06A9F10B0D86}"/>
              </a:ext>
            </a:extLst>
          </p:cNvPr>
          <p:cNvSpPr txBox="1"/>
          <p:nvPr/>
        </p:nvSpPr>
        <p:spPr>
          <a:xfrm>
            <a:off x="29629" y="6200748"/>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lang="en-US" sz="600" spc="-20" dirty="0">
                <a:solidFill>
                  <a:srgbClr val="F56488"/>
                </a:solidFill>
                <a:latin typeface="Verdana"/>
                <a:cs typeface="Verdana"/>
              </a:rPr>
              <a:t>All Bars Require a Bartender Fee of $150++ Per Bar</a:t>
            </a:r>
            <a:r>
              <a:rPr kumimoji="0" lang="en-US" sz="600" b="0" i="0" u="none" strike="noStrike" kern="1200" cap="none" spc="-20" normalizeH="0" baseline="0" noProof="0" dirty="0">
                <a:ln>
                  <a:noFill/>
                </a:ln>
                <a:solidFill>
                  <a:srgbClr val="F56488"/>
                </a:solidFill>
                <a:effectLst/>
                <a:uLnTx/>
                <a:uFillTx/>
                <a:latin typeface="Verdana"/>
                <a:ea typeface="+mn-ea"/>
                <a:cs typeface="Verdana"/>
              </a:rPr>
              <a:t>. </a:t>
            </a:r>
            <a:endParaRPr kumimoji="0" sz="600" b="0" i="0" u="none" strike="noStrike" kern="1200" cap="none" spc="0" normalizeH="0" baseline="0" noProof="0" dirty="0">
              <a:ln>
                <a:noFill/>
              </a:ln>
              <a:solidFill>
                <a:srgbClr val="F56488"/>
              </a:solidFill>
              <a:effectLst/>
              <a:uLnTx/>
              <a:uFillTx/>
              <a:latin typeface="Verdana"/>
              <a:ea typeface="+mn-ea"/>
              <a:cs typeface="Verdana"/>
            </a:endParaRPr>
          </a:p>
        </p:txBody>
      </p:sp>
    </p:spTree>
    <p:extLst>
      <p:ext uri="{BB962C8B-B14F-4D97-AF65-F5344CB8AC3E}">
        <p14:creationId xmlns:p14="http://schemas.microsoft.com/office/powerpoint/2010/main" val="416033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B2CA99C-BC83-C04E-BB46-B90C46F61D7A}"/>
              </a:ext>
            </a:extLst>
          </p:cNvPr>
          <p:cNvSpPr txBox="1"/>
          <p:nvPr/>
        </p:nvSpPr>
        <p:spPr>
          <a:xfrm>
            <a:off x="29629" y="498146"/>
            <a:ext cx="9114371" cy="502986"/>
          </a:xfrm>
          <a:prstGeom prst="rect">
            <a:avLst/>
          </a:prstGeom>
          <a:noFill/>
        </p:spPr>
        <p:txBody>
          <a:bodyPr wrap="square" lIns="101882" tIns="50941" rIns="101882" bIns="50941"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930" normalizeH="0" baseline="0" noProof="0" dirty="0">
                <a:ln>
                  <a:noFill/>
                </a:ln>
                <a:solidFill>
                  <a:srgbClr val="F56488"/>
                </a:solidFill>
                <a:effectLst/>
                <a:uLnTx/>
                <a:uFillTx/>
                <a:latin typeface="Gill Sans" panose="020B0502020104020203" pitchFamily="34" charset="-79"/>
                <a:ea typeface="AppleGothic"/>
                <a:cs typeface="Gill Sans"/>
              </a:rPr>
              <a:t>BEVERAGE PACKAGES</a:t>
            </a:r>
            <a:endParaRPr kumimoji="0" lang="en-US" sz="2600" b="0" i="0" u="none" strike="noStrike" kern="1200" cap="none" spc="930" normalizeH="0" baseline="0" noProof="0" dirty="0">
              <a:ln>
                <a:noFill/>
              </a:ln>
              <a:solidFill>
                <a:srgbClr val="F56488"/>
              </a:solidFill>
              <a:effectLst/>
              <a:uLnTx/>
              <a:uFillTx/>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16837" y="1270706"/>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331607" y="5970016"/>
            <a:ext cx="222168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8F174599-5625-B041-B403-3E9D50021A16}"/>
              </a:ext>
            </a:extLst>
          </p:cNvPr>
          <p:cNvSpPr txBox="1">
            <a:spLocks noChangeArrowheads="1"/>
          </p:cNvSpPr>
          <p:nvPr/>
        </p:nvSpPr>
        <p:spPr bwMode="auto">
          <a:xfrm>
            <a:off x="0" y="1469376"/>
            <a:ext cx="9144000" cy="461665"/>
          </a:xfrm>
          <a:prstGeom prst="rect">
            <a:avLst/>
          </a:prstGeom>
          <a:noFill/>
          <a:ln w="9525">
            <a:noFill/>
            <a:miter lim="800000"/>
            <a:headEnd/>
            <a:tailEnd/>
          </a:ln>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00" normalizeH="0" baseline="0" noProof="0" dirty="0">
                <a:ln>
                  <a:noFill/>
                </a:ln>
                <a:solidFill>
                  <a:srgbClr val="F56488"/>
                </a:solidFill>
                <a:effectLst/>
                <a:uLnTx/>
                <a:uFillTx/>
                <a:latin typeface="Calibri" panose="020F0502020204030204"/>
                <a:ea typeface="+mn-lt"/>
                <a:cs typeface="Calibri" panose="020F0502020204030204"/>
              </a:rPr>
              <a:t>HOSTED HOUR BAR</a:t>
            </a:r>
            <a:r>
              <a:rPr kumimoji="0" lang="en-US" sz="1200" b="1" i="0" u="none" strike="noStrike" kern="1200" cap="none" spc="100" normalizeH="0" baseline="0" noProof="0" dirty="0">
                <a:ln>
                  <a:noFill/>
                </a:ln>
                <a:solidFill>
                  <a:srgbClr val="C00000"/>
                </a:solidFill>
                <a:effectLst/>
                <a:uLnTx/>
                <a:uFillTx/>
                <a:latin typeface="Calibri" panose="020F0502020204030204"/>
                <a:ea typeface="+mn-lt"/>
                <a:cs typeface="Calibri" panose="020F0502020204030204"/>
              </a:rPr>
              <a:t> </a:t>
            </a:r>
            <a:r>
              <a:rPr kumimoji="0" lang="en-US" sz="1200" b="0" i="0" u="none" strike="noStrike" kern="1200" cap="none" spc="100" normalizeH="0" baseline="0" noProof="0" dirty="0">
                <a:ln>
                  <a:noFill/>
                </a:ln>
                <a:solidFill>
                  <a:prstClr val="black"/>
                </a:solidFill>
                <a:effectLst/>
                <a:uLnTx/>
                <a:uFillTx/>
                <a:latin typeface="Calibri" panose="020F0502020204030204"/>
                <a:ea typeface="+mn-lt"/>
                <a:cs typeface="Calibri" panose="020F0502020204030204"/>
              </a:rPr>
              <a:t>|   Pricing is per person/per hour with a minimum of 25 guests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30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p:txBody>
      </p:sp>
      <p:sp>
        <p:nvSpPr>
          <p:cNvPr id="4" name="object 7">
            <a:extLst>
              <a:ext uri="{FF2B5EF4-FFF2-40B4-BE49-F238E27FC236}">
                <a16:creationId xmlns:a16="http://schemas.microsoft.com/office/drawing/2014/main" id="{439EEC79-BCF4-2FCC-16CE-CBF6B315BEE7}"/>
              </a:ext>
            </a:extLst>
          </p:cNvPr>
          <p:cNvSpPr txBox="1"/>
          <p:nvPr/>
        </p:nvSpPr>
        <p:spPr>
          <a:xfrm>
            <a:off x="14813" y="6300160"/>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lang="en-US" sz="600" b="0" i="0" u="none" strike="noStrike" kern="1200" cap="none" spc="-20" normalizeH="0" baseline="0" noProof="0" dirty="0">
                <a:ln>
                  <a:noFill/>
                </a:ln>
                <a:solidFill>
                  <a:srgbClr val="808080"/>
                </a:solidFill>
                <a:effectLst/>
                <a:uLnTx/>
                <a:uFillTx/>
                <a:latin typeface="Verdana"/>
                <a:ea typeface="+mn-ea"/>
                <a:cs typeface="Verdana"/>
              </a:rPr>
              <a:t>Prices are per person.  A customary taxable service charge and sales tax will be added to prices. </a:t>
            </a:r>
            <a:endParaRPr kumimoji="0" sz="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Slide Number Placeholder 4">
            <a:extLst>
              <a:ext uri="{FF2B5EF4-FFF2-40B4-BE49-F238E27FC236}">
                <a16:creationId xmlns:a16="http://schemas.microsoft.com/office/drawing/2014/main" id="{D38C0FC7-A055-FE2F-9FB2-3DAA590366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BDAC79FA-E426-4C77-BE5D-F4B8D6455138}"/>
              </a:ext>
            </a:extLst>
          </p:cNvPr>
          <p:cNvGraphicFramePr>
            <a:graphicFrameLocks noGrp="1"/>
          </p:cNvGraphicFramePr>
          <p:nvPr>
            <p:extLst>
              <p:ext uri="{D42A27DB-BD31-4B8C-83A1-F6EECF244321}">
                <p14:modId xmlns:p14="http://schemas.microsoft.com/office/powerpoint/2010/main" val="175696443"/>
              </p:ext>
            </p:extLst>
          </p:nvPr>
        </p:nvGraphicFramePr>
        <p:xfrm>
          <a:off x="2923485" y="1931041"/>
          <a:ext cx="4853832" cy="3854531"/>
        </p:xfrm>
        <a:graphic>
          <a:graphicData uri="http://schemas.openxmlformats.org/drawingml/2006/table">
            <a:tbl>
              <a:tblPr firstRow="1" bandRow="1">
                <a:tableStyleId>{2D5ABB26-0587-4C30-8999-92F81FD0307C}</a:tableStyleId>
              </a:tblPr>
              <a:tblGrid>
                <a:gridCol w="2612076">
                  <a:extLst>
                    <a:ext uri="{9D8B030D-6E8A-4147-A177-3AD203B41FA5}">
                      <a16:colId xmlns:a16="http://schemas.microsoft.com/office/drawing/2014/main" val="3901654664"/>
                    </a:ext>
                  </a:extLst>
                </a:gridCol>
                <a:gridCol w="2241756">
                  <a:extLst>
                    <a:ext uri="{9D8B030D-6E8A-4147-A177-3AD203B41FA5}">
                      <a16:colId xmlns:a16="http://schemas.microsoft.com/office/drawing/2014/main" val="2468194300"/>
                    </a:ext>
                  </a:extLst>
                </a:gridCol>
              </a:tblGrid>
              <a:tr h="206477">
                <a:tc>
                  <a:txBody>
                    <a:bodyPr/>
                    <a:lstStyle/>
                    <a:p>
                      <a:pPr defTabSz="914400">
                        <a:spcBef>
                          <a:spcPts val="200"/>
                        </a:spcBef>
                        <a:defRPr/>
                      </a:pPr>
                      <a:r>
                        <a:rPr lang="en-US" sz="1000" b="1" dirty="0">
                          <a:solidFill>
                            <a:srgbClr val="F56488"/>
                          </a:solidFill>
                          <a:latin typeface="Gill Sans Light" panose="020B0302020104020203" pitchFamily="34" charset="-79"/>
                          <a:cs typeface="Gill Sans Light" panose="020B0302020104020203" pitchFamily="34" charset="-79"/>
                        </a:rPr>
                        <a:t>Mimosa Bar</a:t>
                      </a:r>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First Hour l $12</a:t>
                      </a:r>
                      <a:endParaRPr lang="en-US" sz="1000" dirty="0">
                        <a:solidFill>
                          <a:schemeClr val="tx1"/>
                        </a:solidFill>
                      </a:endParaRPr>
                    </a:p>
                  </a:txBody>
                  <a:tcPr/>
                </a:tc>
                <a:extLst>
                  <a:ext uri="{0D108BD9-81ED-4DB2-BD59-A6C34878D82A}">
                    <a16:rowId xmlns:a16="http://schemas.microsoft.com/office/drawing/2014/main" val="2481731931"/>
                  </a:ext>
                </a:extLst>
              </a:tr>
              <a:tr h="206477">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Orange, Cranberry, &amp; Apple Juices</a:t>
                      </a:r>
                      <a:endParaRPr lang="en-US" sz="1000" b="0" dirty="0">
                        <a:solidFill>
                          <a:schemeClr val="tx1"/>
                        </a:solidFill>
                        <a:latin typeface="Gill Sans Light" panose="020B0302020104020203" pitchFamily="34" charset="-79"/>
                        <a:cs typeface="Gill Sans Light" panose="020B0302020104020203"/>
                      </a:endParaRPr>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Second Hour l $10</a:t>
                      </a:r>
                      <a:endParaRPr lang="en-US" sz="1000" dirty="0">
                        <a:solidFill>
                          <a:schemeClr val="tx1"/>
                        </a:solidFill>
                      </a:endParaRPr>
                    </a:p>
                  </a:txBody>
                  <a:tcPr/>
                </a:tc>
                <a:extLst>
                  <a:ext uri="{0D108BD9-81ED-4DB2-BD59-A6C34878D82A}">
                    <a16:rowId xmlns:a16="http://schemas.microsoft.com/office/drawing/2014/main" val="3264544983"/>
                  </a:ext>
                </a:extLst>
              </a:tr>
              <a:tr h="206477">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Prosecco</a:t>
                      </a:r>
                      <a:endParaRPr lang="en-US" sz="1000" dirty="0">
                        <a:cs typeface="Gill Sans Light" panose="020B0302020104020203"/>
                      </a:endParaRPr>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Each Additional Hour l $8</a:t>
                      </a:r>
                      <a:endParaRPr lang="en-US" sz="1000" dirty="0">
                        <a:solidFill>
                          <a:schemeClr val="tx1"/>
                        </a:solidFill>
                      </a:endParaRPr>
                    </a:p>
                  </a:txBody>
                  <a:tcPr/>
                </a:tc>
                <a:extLst>
                  <a:ext uri="{0D108BD9-81ED-4DB2-BD59-A6C34878D82A}">
                    <a16:rowId xmlns:a16="http://schemas.microsoft.com/office/drawing/2014/main" val="2134546826"/>
                  </a:ext>
                </a:extLst>
              </a:tr>
              <a:tr h="206477">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endParaRPr lang="en-US" sz="10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txBody>
                  <a:tcPr/>
                </a:tc>
                <a:extLst>
                  <a:ext uri="{0D108BD9-81ED-4DB2-BD59-A6C34878D82A}">
                    <a16:rowId xmlns:a16="http://schemas.microsoft.com/office/drawing/2014/main" val="32913733"/>
                  </a:ext>
                </a:extLst>
              </a:tr>
              <a:tr h="189885">
                <a:tc>
                  <a:txBody>
                    <a:bodyPr/>
                    <a:lstStyle/>
                    <a:p>
                      <a:pPr defTabSz="914400">
                        <a:spcBef>
                          <a:spcPts val="200"/>
                        </a:spcBef>
                        <a:defRPr/>
                      </a:pPr>
                      <a:r>
                        <a:rPr lang="en-US" sz="1000" b="1" dirty="0">
                          <a:solidFill>
                            <a:srgbClr val="F56488"/>
                          </a:solidFill>
                          <a:latin typeface="Gill Sans Light" panose="020B0302020104020203" pitchFamily="34" charset="-79"/>
                          <a:cs typeface="Gill Sans Light" panose="020B0302020104020203" pitchFamily="34" charset="-79"/>
                        </a:rPr>
                        <a:t>Old Fashioned Bar</a:t>
                      </a:r>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First Hour l $18</a:t>
                      </a:r>
                      <a:endParaRPr lang="en-US" sz="1000" dirty="0">
                        <a:solidFill>
                          <a:schemeClr val="tx1"/>
                        </a:solidFill>
                      </a:endParaRPr>
                    </a:p>
                  </a:txBody>
                  <a:tcPr/>
                </a:tc>
                <a:extLst>
                  <a:ext uri="{0D108BD9-81ED-4DB2-BD59-A6C34878D82A}">
                    <a16:rowId xmlns:a16="http://schemas.microsoft.com/office/drawing/2014/main" val="3044963853"/>
                  </a:ext>
                </a:extLst>
              </a:tr>
              <a:tr h="257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Cherries &amp; Simple Syrup</a:t>
                      </a:r>
                      <a:endParaRPr lang="en-US" sz="1000" dirty="0"/>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Second Hour l $15</a:t>
                      </a:r>
                      <a:endParaRPr lang="en-US" sz="1000" dirty="0">
                        <a:solidFill>
                          <a:schemeClr val="tx1"/>
                        </a:solidFill>
                      </a:endParaRPr>
                    </a:p>
                  </a:txBody>
                  <a:tcPr/>
                </a:tc>
                <a:extLst>
                  <a:ext uri="{0D108BD9-81ED-4DB2-BD59-A6C34878D82A}">
                    <a16:rowId xmlns:a16="http://schemas.microsoft.com/office/drawing/2014/main" val="1871020024"/>
                  </a:ext>
                </a:extLst>
              </a:tr>
              <a:tr h="257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Whiskey</a:t>
                      </a:r>
                      <a:endParaRPr lang="en-US" sz="1000" dirty="0"/>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Each Additional Hour l $12</a:t>
                      </a:r>
                      <a:endParaRPr lang="en-US" sz="1000" dirty="0">
                        <a:solidFill>
                          <a:schemeClr val="tx1"/>
                        </a:solidFill>
                      </a:endParaRPr>
                    </a:p>
                  </a:txBody>
                  <a:tcPr/>
                </a:tc>
                <a:extLst>
                  <a:ext uri="{0D108BD9-81ED-4DB2-BD59-A6C34878D82A}">
                    <a16:rowId xmlns:a16="http://schemas.microsoft.com/office/drawing/2014/main" val="987394290"/>
                  </a:ext>
                </a:extLst>
              </a:tr>
              <a:tr h="257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txBody>
                  <a:tcPr/>
                </a:tc>
                <a:extLst>
                  <a:ext uri="{0D108BD9-81ED-4DB2-BD59-A6C34878D82A}">
                    <a16:rowId xmlns:a16="http://schemas.microsoft.com/office/drawing/2014/main" val="140360379"/>
                  </a:ext>
                </a:extLst>
              </a:tr>
              <a:tr h="267724">
                <a:tc>
                  <a:txBody>
                    <a:bodyPr/>
                    <a:lstStyle/>
                    <a:p>
                      <a:pPr defTabSz="914400">
                        <a:spcBef>
                          <a:spcPts val="200"/>
                        </a:spcBef>
                        <a:defRPr/>
                      </a:pPr>
                      <a:r>
                        <a:rPr lang="en-US" sz="1000" b="1" dirty="0">
                          <a:solidFill>
                            <a:srgbClr val="F56488"/>
                          </a:solidFill>
                          <a:latin typeface="Gill Sans Light" panose="020B0302020104020203" pitchFamily="34" charset="-79"/>
                          <a:cs typeface="Gill Sans Light" panose="020B0302020104020203" pitchFamily="34" charset="-79"/>
                        </a:rPr>
                        <a:t>Margarita Bar</a:t>
                      </a:r>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First Hour l $14</a:t>
                      </a:r>
                      <a:endParaRPr lang="en-US" sz="1000" dirty="0">
                        <a:solidFill>
                          <a:schemeClr val="tx1"/>
                        </a:solidFill>
                      </a:endParaRPr>
                    </a:p>
                  </a:txBody>
                  <a:tcPr/>
                </a:tc>
                <a:extLst>
                  <a:ext uri="{0D108BD9-81ED-4DB2-BD59-A6C34878D82A}">
                    <a16:rowId xmlns:a16="http://schemas.microsoft.com/office/drawing/2014/main" val="3915454946"/>
                  </a:ext>
                </a:extLst>
              </a:tr>
              <a:tr h="125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Traditional, Strawberry, &amp; Mango Mixes</a:t>
                      </a:r>
                      <a:endParaRPr lang="en-US" sz="1000" dirty="0"/>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Second Hour l $12</a:t>
                      </a:r>
                      <a:endParaRPr lang="en-US" sz="1000" dirty="0">
                        <a:solidFill>
                          <a:schemeClr val="tx1"/>
                        </a:solidFill>
                      </a:endParaRPr>
                    </a:p>
                  </a:txBody>
                  <a:tcPr/>
                </a:tc>
                <a:extLst>
                  <a:ext uri="{0D108BD9-81ED-4DB2-BD59-A6C34878D82A}">
                    <a16:rowId xmlns:a16="http://schemas.microsoft.com/office/drawing/2014/main" val="149272492"/>
                  </a:ext>
                </a:extLst>
              </a:tr>
              <a:tr h="125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Silver Tequila</a:t>
                      </a:r>
                      <a:endParaRPr lang="en-US" sz="1000" dirty="0"/>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Each Additional Hour l $10</a:t>
                      </a:r>
                      <a:endParaRPr lang="en-US" sz="1000" dirty="0">
                        <a:solidFill>
                          <a:schemeClr val="tx1"/>
                        </a:solidFill>
                      </a:endParaRPr>
                    </a:p>
                  </a:txBody>
                  <a:tcPr/>
                </a:tc>
                <a:extLst>
                  <a:ext uri="{0D108BD9-81ED-4DB2-BD59-A6C34878D82A}">
                    <a16:rowId xmlns:a16="http://schemas.microsoft.com/office/drawing/2014/main" val="3224811717"/>
                  </a:ext>
                </a:extLst>
              </a:tr>
              <a:tr h="125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txBody>
                  <a:tcPr/>
                </a:tc>
                <a:extLst>
                  <a:ext uri="{0D108BD9-81ED-4DB2-BD59-A6C34878D82A}">
                    <a16:rowId xmlns:a16="http://schemas.microsoft.com/office/drawing/2014/main" val="1568372226"/>
                  </a:ext>
                </a:extLst>
              </a:tr>
              <a:tr h="243021">
                <a:tc>
                  <a:txBody>
                    <a:bodyPr/>
                    <a:lstStyle/>
                    <a:p>
                      <a:pPr defTabSz="914400">
                        <a:spcBef>
                          <a:spcPts val="200"/>
                        </a:spcBef>
                        <a:defRPr/>
                      </a:pPr>
                      <a:r>
                        <a:rPr lang="en-US" sz="1000" b="1" dirty="0">
                          <a:solidFill>
                            <a:srgbClr val="F56488"/>
                          </a:solidFill>
                          <a:latin typeface="Gill Sans Light" panose="020B0302020104020203" pitchFamily="34" charset="-79"/>
                          <a:cs typeface="Gill Sans Light" panose="020B0302020104020203" pitchFamily="34" charset="-79"/>
                        </a:rPr>
                        <a:t>Mule Bar</a:t>
                      </a:r>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First Hour l $14</a:t>
                      </a:r>
                      <a:endParaRPr lang="en-US" sz="1000" dirty="0">
                        <a:solidFill>
                          <a:schemeClr val="tx1"/>
                        </a:solidFill>
                      </a:endParaRPr>
                    </a:p>
                  </a:txBody>
                  <a:tcPr/>
                </a:tc>
                <a:extLst>
                  <a:ext uri="{0D108BD9-81ED-4DB2-BD59-A6C34878D82A}">
                    <a16:rowId xmlns:a16="http://schemas.microsoft.com/office/drawing/2014/main" val="3348950771"/>
                  </a:ext>
                </a:extLst>
              </a:tr>
              <a:tr h="248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Ginger Beer, Cranberry Juice</a:t>
                      </a:r>
                      <a:endParaRPr lang="en-US" sz="1000" dirty="0"/>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Second Hour l $12</a:t>
                      </a:r>
                      <a:endParaRPr lang="en-US" sz="1000" dirty="0">
                        <a:solidFill>
                          <a:schemeClr val="tx1"/>
                        </a:solidFill>
                      </a:endParaRPr>
                    </a:p>
                  </a:txBody>
                  <a:tcPr/>
                </a:tc>
                <a:extLst>
                  <a:ext uri="{0D108BD9-81ED-4DB2-BD59-A6C34878D82A}">
                    <a16:rowId xmlns:a16="http://schemas.microsoft.com/office/drawing/2014/main" val="7642527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Gill Sans Light" panose="020B0302020104020203" pitchFamily="34" charset="-79"/>
                          <a:cs typeface="Gill Sans Light" panose="020B0302020104020203" pitchFamily="34" charset="-79"/>
                        </a:rPr>
                        <a:t>Vodka</a:t>
                      </a:r>
                      <a:endParaRPr lang="en-US" sz="1000" dirty="0"/>
                    </a:p>
                  </a:txBody>
                  <a:tcPr/>
                </a:tc>
                <a:tc>
                  <a:txBody>
                    <a:bodyPr/>
                    <a:lstStyle/>
                    <a:p>
                      <a:pPr algn="just"/>
                      <a:r>
                        <a:rPr lang="en-US" sz="1000" dirty="0">
                          <a:solidFill>
                            <a:schemeClr val="tx1"/>
                          </a:solidFill>
                          <a:latin typeface="Gill Sans Light" panose="020B0302020104020203" pitchFamily="34" charset="-79"/>
                          <a:cs typeface="Gill Sans Light" panose="020B0302020104020203" pitchFamily="34" charset="-79"/>
                        </a:rPr>
                        <a:t>Each Additional Hour l $10</a:t>
                      </a:r>
                      <a:endParaRPr lang="en-US" sz="1000" dirty="0">
                        <a:solidFill>
                          <a:schemeClr val="tx1"/>
                        </a:solidFill>
                      </a:endParaRPr>
                    </a:p>
                  </a:txBody>
                  <a:tcPr/>
                </a:tc>
                <a:extLst>
                  <a:ext uri="{0D108BD9-81ED-4DB2-BD59-A6C34878D82A}">
                    <a16:rowId xmlns:a16="http://schemas.microsoft.com/office/drawing/2014/main" val="2888629811"/>
                  </a:ext>
                </a:extLst>
              </a:tr>
            </a:tbl>
          </a:graphicData>
        </a:graphic>
      </p:graphicFrame>
      <p:pic>
        <p:nvPicPr>
          <p:cNvPr id="3074" name="Picture 2" descr="three clear drinking glasses filled with juice">
            <a:extLst>
              <a:ext uri="{FF2B5EF4-FFF2-40B4-BE49-F238E27FC236}">
                <a16:creationId xmlns:a16="http://schemas.microsoft.com/office/drawing/2014/main" id="{72F3E0A6-C758-445D-B5C7-896124229F6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49" r="6080"/>
          <a:stretch/>
        </p:blipFill>
        <p:spPr bwMode="auto">
          <a:xfrm>
            <a:off x="298868" y="2012541"/>
            <a:ext cx="2515867" cy="3574753"/>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7">
            <a:extLst>
              <a:ext uri="{FF2B5EF4-FFF2-40B4-BE49-F238E27FC236}">
                <a16:creationId xmlns:a16="http://schemas.microsoft.com/office/drawing/2014/main" id="{CC6401EA-7E5E-41E7-B17B-D1643072329B}"/>
              </a:ext>
            </a:extLst>
          </p:cNvPr>
          <p:cNvSpPr txBox="1"/>
          <p:nvPr/>
        </p:nvSpPr>
        <p:spPr>
          <a:xfrm>
            <a:off x="29629" y="6200748"/>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lang="en-US" sz="600" spc="-20" dirty="0">
                <a:solidFill>
                  <a:srgbClr val="F56488"/>
                </a:solidFill>
                <a:latin typeface="Verdana"/>
                <a:cs typeface="Verdana"/>
              </a:rPr>
              <a:t>All Bars Require a Bartender Fee of $150++ Per Bar</a:t>
            </a:r>
            <a:r>
              <a:rPr kumimoji="0" lang="en-US" sz="600" b="0" i="0" u="none" strike="noStrike" kern="1200" cap="none" spc="-20" normalizeH="0" baseline="0" noProof="0" dirty="0">
                <a:ln>
                  <a:noFill/>
                </a:ln>
                <a:solidFill>
                  <a:srgbClr val="F56488"/>
                </a:solidFill>
                <a:effectLst/>
                <a:uLnTx/>
                <a:uFillTx/>
                <a:latin typeface="Verdana"/>
                <a:ea typeface="+mn-ea"/>
                <a:cs typeface="Verdana"/>
              </a:rPr>
              <a:t>. </a:t>
            </a:r>
            <a:endParaRPr kumimoji="0" sz="600" b="0" i="0" u="none" strike="noStrike" kern="1200" cap="none" spc="0" normalizeH="0" baseline="0" noProof="0" dirty="0">
              <a:ln>
                <a:noFill/>
              </a:ln>
              <a:solidFill>
                <a:srgbClr val="F56488"/>
              </a:solidFill>
              <a:effectLst/>
              <a:uLnTx/>
              <a:uFillTx/>
              <a:latin typeface="Verdana"/>
              <a:ea typeface="+mn-ea"/>
              <a:cs typeface="Verdana"/>
            </a:endParaRPr>
          </a:p>
        </p:txBody>
      </p:sp>
    </p:spTree>
    <p:extLst>
      <p:ext uri="{BB962C8B-B14F-4D97-AF65-F5344CB8AC3E}">
        <p14:creationId xmlns:p14="http://schemas.microsoft.com/office/powerpoint/2010/main" val="280971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B2CA99C-BC83-C04E-BB46-B90C46F61D7A}"/>
              </a:ext>
            </a:extLst>
          </p:cNvPr>
          <p:cNvSpPr txBox="1"/>
          <p:nvPr/>
        </p:nvSpPr>
        <p:spPr>
          <a:xfrm>
            <a:off x="29629" y="516118"/>
            <a:ext cx="9114371" cy="733819"/>
          </a:xfrm>
          <a:prstGeom prst="rect">
            <a:avLst/>
          </a:prstGeom>
          <a:noFill/>
        </p:spPr>
        <p:txBody>
          <a:bodyPr wrap="square" lIns="101882" tIns="50941" rIns="101882" bIns="50941" rtlCol="0" anchor="t">
            <a:spAutoFit/>
          </a:bodyPr>
          <a:lstStyle/>
          <a:p>
            <a:pPr algn="ctr"/>
            <a:r>
              <a:rPr lang="en-US" sz="2600" spc="930" dirty="0">
                <a:solidFill>
                  <a:srgbClr val="F56488"/>
                </a:solidFill>
                <a:latin typeface="Gill Sans" panose="020B0502020104020203" pitchFamily="34" charset="-79"/>
                <a:ea typeface="AppleGothic"/>
                <a:cs typeface="Gill Sans"/>
              </a:rPr>
              <a:t>ENHANCEMENT UPGRADES  </a:t>
            </a:r>
            <a:endParaRPr lang="en-US" sz="2600" spc="930" dirty="0">
              <a:solidFill>
                <a:srgbClr val="F56488"/>
              </a:solidFill>
              <a:latin typeface="Gill Sans" panose="020B0502020104020203" pitchFamily="34" charset="-79"/>
              <a:ea typeface="AppleGothic"/>
              <a:cs typeface="Gill Sans" panose="020B0502020104020203" pitchFamily="34" charset="-79"/>
            </a:endParaRPr>
          </a:p>
          <a:p>
            <a:pPr algn="ctr"/>
            <a:endParaRPr lang="en-US" sz="1500" normalizeH="1" dirty="0">
              <a:solidFill>
                <a:srgbClr val="F56488"/>
              </a:solidFill>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1" y="1166340"/>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8F174599-5625-B041-B403-3E9D50021A16}"/>
              </a:ext>
            </a:extLst>
          </p:cNvPr>
          <p:cNvSpPr txBox="1">
            <a:spLocks noChangeArrowheads="1"/>
          </p:cNvSpPr>
          <p:nvPr/>
        </p:nvSpPr>
        <p:spPr bwMode="auto">
          <a:xfrm>
            <a:off x="19048" y="1211495"/>
            <a:ext cx="9144000" cy="276999"/>
          </a:xfrm>
          <a:prstGeom prst="rect">
            <a:avLst/>
          </a:prstGeom>
          <a:noFill/>
          <a:ln w="9525">
            <a:noFill/>
            <a:miter lim="800000"/>
            <a:headEnd/>
            <a:tailEnd/>
          </a:ln>
        </p:spPr>
        <p:txBody>
          <a:bodyPr wrap="square">
            <a:spAutoFit/>
          </a:bodyPr>
          <a:lstStyle/>
          <a:p>
            <a:pPr algn="ctr"/>
            <a:r>
              <a:rPr lang="en-US" altLang="en-US" sz="1200" spc="300" dirty="0">
                <a:solidFill>
                  <a:srgbClr val="F56488"/>
                </a:solidFill>
                <a:latin typeface="Gill Sans Light" panose="020B0302020104020203" pitchFamily="34" charset="-79"/>
                <a:cs typeface="Gill Sans Light" panose="020B0302020104020203" pitchFamily="34" charset="-79"/>
              </a:rPr>
              <a:t>UPGRADED ENHANCEMENTS </a:t>
            </a:r>
            <a:r>
              <a:rPr lang="en-US" altLang="en-US" sz="1200" spc="300" dirty="0">
                <a:latin typeface="Gill Sans Light" panose="020B0302020104020203" pitchFamily="34" charset="-79"/>
                <a:cs typeface="Gill Sans Light" panose="020B0302020104020203" pitchFamily="34" charset="-79"/>
              </a:rPr>
              <a:t>| for an even more tailor-made event </a:t>
            </a:r>
          </a:p>
        </p:txBody>
      </p:sp>
      <p:cxnSp>
        <p:nvCxnSpPr>
          <p:cNvPr id="12" name="Straight Connector 11">
            <a:extLst>
              <a:ext uri="{FF2B5EF4-FFF2-40B4-BE49-F238E27FC236}">
                <a16:creationId xmlns:a16="http://schemas.microsoft.com/office/drawing/2014/main" id="{C6B4EFF8-7361-7B49-80C3-F2327ECA211E}"/>
              </a:ext>
            </a:extLst>
          </p:cNvPr>
          <p:cNvCxnSpPr>
            <a:cxnSpLocks/>
          </p:cNvCxnSpPr>
          <p:nvPr/>
        </p:nvCxnSpPr>
        <p:spPr>
          <a:xfrm>
            <a:off x="532317" y="6094925"/>
            <a:ext cx="268260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object 7">
            <a:extLst>
              <a:ext uri="{FF2B5EF4-FFF2-40B4-BE49-F238E27FC236}">
                <a16:creationId xmlns:a16="http://schemas.microsoft.com/office/drawing/2014/main" id="{891350FB-D95B-DB3B-9401-CEDB193F5C5A}"/>
              </a:ext>
            </a:extLst>
          </p:cNvPr>
          <p:cNvSpPr txBox="1"/>
          <p:nvPr/>
        </p:nvSpPr>
        <p:spPr>
          <a:xfrm>
            <a:off x="0" y="6414089"/>
            <a:ext cx="9144000" cy="105157"/>
          </a:xfrm>
          <a:prstGeom prst="rect">
            <a:avLst/>
          </a:prstGeom>
        </p:spPr>
        <p:txBody>
          <a:bodyPr vert="horz" wrap="square" lIns="0" tIns="12700" rIns="0" bIns="0" rtlCol="0" anchor="t">
            <a:spAutoFit/>
          </a:bodyPr>
          <a:lstStyle/>
          <a:p>
            <a:pPr marL="12700" algn="ctr">
              <a:spcBef>
                <a:spcPts val="100"/>
              </a:spcBef>
            </a:pPr>
            <a:r>
              <a:rPr lang="en-US" sz="600" spc="-20" dirty="0">
                <a:solidFill>
                  <a:srgbClr val="808080"/>
                </a:solidFill>
                <a:latin typeface="Verdana"/>
                <a:cs typeface="Verdana"/>
              </a:rPr>
              <a:t>Prices are per person.  A customary taxable service charge and sales tax will be added to prices. </a:t>
            </a:r>
            <a:endParaRPr sz="600" dirty="0">
              <a:latin typeface="Verdana"/>
              <a:cs typeface="Verdana"/>
            </a:endParaRPr>
          </a:p>
        </p:txBody>
      </p:sp>
      <p:pic>
        <p:nvPicPr>
          <p:cNvPr id="5" name="Picture 5">
            <a:extLst>
              <a:ext uri="{FF2B5EF4-FFF2-40B4-BE49-F238E27FC236}">
                <a16:creationId xmlns:a16="http://schemas.microsoft.com/office/drawing/2014/main" id="{0637A04C-DEAC-9C73-F163-5650FBA7ADD3}"/>
              </a:ext>
            </a:extLst>
          </p:cNvPr>
          <p:cNvPicPr>
            <a:picLocks noChangeAspect="1"/>
          </p:cNvPicPr>
          <p:nvPr/>
        </p:nvPicPr>
        <p:blipFill>
          <a:blip r:embed="rId2"/>
          <a:stretch>
            <a:fillRect/>
          </a:stretch>
        </p:blipFill>
        <p:spPr>
          <a:xfrm>
            <a:off x="502021" y="1679838"/>
            <a:ext cx="2743200" cy="4114800"/>
          </a:xfrm>
          <a:prstGeom prst="rect">
            <a:avLst/>
          </a:prstGeom>
        </p:spPr>
      </p:pic>
      <p:sp>
        <p:nvSpPr>
          <p:cNvPr id="2" name="Rectangle 1">
            <a:extLst>
              <a:ext uri="{FF2B5EF4-FFF2-40B4-BE49-F238E27FC236}">
                <a16:creationId xmlns:a16="http://schemas.microsoft.com/office/drawing/2014/main" id="{08E74000-9CD9-4E00-98A9-E80558FF3A07}"/>
              </a:ext>
            </a:extLst>
          </p:cNvPr>
          <p:cNvSpPr/>
          <p:nvPr/>
        </p:nvSpPr>
        <p:spPr>
          <a:xfrm>
            <a:off x="3416710" y="1253676"/>
            <a:ext cx="4572000" cy="4168770"/>
          </a:xfrm>
          <a:prstGeom prst="rect">
            <a:avLst/>
          </a:prstGeom>
        </p:spPr>
        <p:txBody>
          <a:bodyPr>
            <a:spAutoFit/>
          </a:bodyPr>
          <a:lstStyle/>
          <a:p>
            <a:endParaRPr lang="en-US" sz="1000" dirty="0">
              <a:solidFill>
                <a:srgbClr val="F56488"/>
              </a:solidFill>
              <a:latin typeface="Gill Sans" panose="020B0502020104020203" pitchFamily="34" charset="-79"/>
              <a:ea typeface="Verdana"/>
              <a:cs typeface="Gill Sans Light" panose="020B0302020104020203"/>
            </a:endParaRP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Slideshow Package</a:t>
            </a:r>
            <a:r>
              <a:rPr lang="en-US" sz="2400" dirty="0">
                <a:solidFill>
                  <a:srgbClr val="808080"/>
                </a:solidFill>
                <a:latin typeface="Gill Sans" panose="020B0502020104020203" pitchFamily="34" charset="-79"/>
                <a:ea typeface="Verdana"/>
                <a:cs typeface="Gill Sans Light" panose="020B0302020104020203"/>
              </a:rPr>
              <a:t> </a:t>
            </a:r>
            <a:r>
              <a:rPr lang="en-US" sz="1000" dirty="0">
                <a:solidFill>
                  <a:srgbClr val="808080"/>
                </a:solidFill>
                <a:latin typeface="Gill Sans" panose="020B0502020104020203" pitchFamily="34" charset="-79"/>
                <a:ea typeface="Verdana"/>
                <a:cs typeface="Gill Sans Light" panose="020B0302020104020203"/>
              </a:rPr>
              <a:t>l $400</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iPod Support Package l $65</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Additional Up Light l $35 each</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Candy Display l Starting at $8/person</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Chocolate Covered Strawberries l $48/dozen</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Heart Gobo l $200</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Personalized Gobo on Dancefloor l $200</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Separate Room for Cocktail Hour l Starting at $500</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Printed Menus l $2 Each</a:t>
            </a:r>
          </a:p>
          <a:p>
            <a:pPr marL="171450" indent="-171450">
              <a:lnSpc>
                <a:spcPct val="200000"/>
              </a:lnSpc>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Light" panose="020B0302020104020203"/>
              </a:rPr>
              <a:t>Specialty Linens l Pricing Available on Request</a:t>
            </a:r>
            <a:endParaRPr lang="en-US" sz="2400" dirty="0">
              <a:solidFill>
                <a:srgbClr val="808080"/>
              </a:solidFill>
              <a:latin typeface="Gill Sans" panose="020B0502020104020203" pitchFamily="34" charset="-79"/>
              <a:ea typeface="Verdana"/>
              <a:cs typeface="Gill Sans Light" panose="020B0302020104020203"/>
            </a:endParaRPr>
          </a:p>
        </p:txBody>
      </p:sp>
    </p:spTree>
    <p:extLst>
      <p:ext uri="{BB962C8B-B14F-4D97-AF65-F5344CB8AC3E}">
        <p14:creationId xmlns:p14="http://schemas.microsoft.com/office/powerpoint/2010/main" val="222459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0" y="6342786"/>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lang="en-US" sz="600" b="0" i="0" u="none" strike="noStrike" kern="1200" cap="none" spc="-20" normalizeH="0" baseline="0" noProof="0" dirty="0">
                <a:ln>
                  <a:noFill/>
                </a:ln>
                <a:solidFill>
                  <a:srgbClr val="808080"/>
                </a:solidFill>
                <a:effectLst/>
                <a:uLnTx/>
                <a:uFillTx/>
                <a:latin typeface="Verdana"/>
                <a:ea typeface="+mn-ea"/>
                <a:cs typeface="Verdana"/>
              </a:rPr>
              <a:t>Prices are per person.  A customary taxable service charge and sales tax will be added to prices. </a:t>
            </a:r>
            <a:endParaRPr kumimoji="0" sz="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44443" y="462159"/>
            <a:ext cx="9114371" cy="733819"/>
          </a:xfrm>
          <a:prstGeom prst="rect">
            <a:avLst/>
          </a:prstGeom>
          <a:noFill/>
        </p:spPr>
        <p:txBody>
          <a:bodyPr wrap="square" lIns="101882" tIns="50941" rIns="101882" bIns="5094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930" normalizeH="0" baseline="0" noProof="0" dirty="0">
                <a:ln>
                  <a:noFill/>
                </a:ln>
                <a:solidFill>
                  <a:srgbClr val="F56488"/>
                </a:solidFill>
                <a:effectLst/>
                <a:uLnTx/>
                <a:uFillTx/>
                <a:latin typeface="Gill Sans" panose="020B0502020104020203" pitchFamily="34" charset="-79"/>
                <a:ea typeface="AppleGothic"/>
                <a:cs typeface="Gill Sans" panose="020B0502020104020203" pitchFamily="34" charset="-79"/>
              </a:rPr>
              <a:t>POST WEDDING BRUNCH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1" baseline="0" noProof="0" dirty="0">
              <a:ln>
                <a:noFill/>
              </a:ln>
              <a:solidFill>
                <a:srgbClr val="E7E6E6">
                  <a:lumMod val="50000"/>
                </a:srgbClr>
              </a:solidFill>
              <a:effectLst/>
              <a:uLnTx/>
              <a:uFillTx/>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3" y="1281954"/>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4978255" y="3429000"/>
            <a:ext cx="311894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F70A6D-DF7D-B24A-AF93-4FEDE1240E65}"/>
              </a:ext>
            </a:extLst>
          </p:cNvPr>
          <p:cNvSpPr txBox="1"/>
          <p:nvPr/>
        </p:nvSpPr>
        <p:spPr>
          <a:xfrm>
            <a:off x="520658" y="1637019"/>
            <a:ext cx="4208658" cy="5534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50000"/>
              </a:lnSpc>
              <a:defRPr/>
            </a:pPr>
            <a:r>
              <a:rPr lang="en-US" sz="1000" dirty="0">
                <a:solidFill>
                  <a:srgbClr val="F56488"/>
                </a:solidFill>
                <a:latin typeface="Gill Sans" panose="020B0502020104020203" pitchFamily="34" charset="-79"/>
                <a:ea typeface="Verdana"/>
                <a:cs typeface="Gill Sans"/>
              </a:rPr>
              <a:t>EVER AFTER |  32</a:t>
            </a:r>
            <a:endParaRPr lang="en-US" sz="1000" dirty="0">
              <a:solidFill>
                <a:srgbClr val="F56488"/>
              </a:solidFill>
              <a:latin typeface="Gill Sans" panose="020B0502020104020203" pitchFamily="34" charset="-79"/>
              <a:ea typeface="Verdana"/>
              <a:cs typeface="Gill Sans" panose="020B0502020104020203" pitchFamily="34" charset="-79"/>
            </a:endParaRP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Seasonal Fruit Platter with Fresh Berries</a:t>
            </a: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Cinnamon Rolls &amp; Danishes</a:t>
            </a: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Fluffy Buttermilk Pancakes</a:t>
            </a: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Biscuits &amp; Gravy</a:t>
            </a: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Scrambled Eggs</a:t>
            </a: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Denver Scrambled Eggs with Ham, Peppers, Onions, &amp; Cheddar Cheese</a:t>
            </a: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Bacon &amp; Sausage Patties</a:t>
            </a:r>
          </a:p>
          <a:p>
            <a:pPr lvl="0">
              <a:lnSpc>
                <a:spcPct val="150000"/>
              </a:lnSpc>
              <a:defRPr/>
            </a:pPr>
            <a:r>
              <a:rPr lang="en-US" sz="1000" dirty="0">
                <a:solidFill>
                  <a:srgbClr val="808080"/>
                </a:solidFill>
                <a:latin typeface="Gill Sans" panose="020B0502020104020203" pitchFamily="34" charset="-79"/>
                <a:ea typeface="Verdana"/>
                <a:cs typeface="Gill Sans" panose="020B0502020104020203" pitchFamily="34" charset="-79"/>
              </a:rPr>
              <a:t>Home Fries with Peppers &amp; Onions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56488"/>
                </a:solidFill>
                <a:effectLst/>
                <a:uLnTx/>
                <a:uFillTx/>
                <a:latin typeface="Gill Sans" panose="020B0502020104020203" pitchFamily="34" charset="-79"/>
                <a:ea typeface="Verdana"/>
                <a:cs typeface="Gill Sans"/>
              </a:rPr>
              <a:t>LOVLEY MORNING | 31</a:t>
            </a:r>
            <a:endParaRPr kumimoji="0" lang="en-US" sz="1000" b="0" i="0" u="none" strike="noStrike" kern="1200" cap="none" spc="0" normalizeH="0" baseline="0" noProof="0" dirty="0">
              <a:ln>
                <a:noFill/>
              </a:ln>
              <a:solidFill>
                <a:srgbClr val="F56488"/>
              </a:solidFill>
              <a:effectLst/>
              <a:uLnTx/>
              <a:uFillTx/>
              <a:latin typeface="Gill Sans" panose="020B0502020104020203" pitchFamily="34" charset="-79"/>
              <a:ea typeface="+mn-lt"/>
              <a:cs typeface="Gill Sans" panose="020B0502020104020203" pitchFamily="34" charset="-79"/>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Seasonal Fruit Platter with Fresh Berries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Fruit Smoothie Shooters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Assorted Low-Fat Yogurt &amp; Granola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Assorted Bagels &amp; Cream Cheese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Oatmeal</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Scrambled Egg Whites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Turkey Bacon &amp; Chicken Apple Sausage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Roasted Red Potato Wedges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99CC0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panose="020B0502020104020203" pitchFamily="34" charset="-79"/>
              <a:ea typeface="+mn-ea"/>
              <a:cs typeface="Gill Sans" panose="020B0502020104020203" pitchFamily="34" charset="-79"/>
            </a:endParaRPr>
          </a:p>
        </p:txBody>
      </p:sp>
      <p:sp>
        <p:nvSpPr>
          <p:cNvPr id="15" name="TextBox 14">
            <a:extLst>
              <a:ext uri="{FF2B5EF4-FFF2-40B4-BE49-F238E27FC236}">
                <a16:creationId xmlns:a16="http://schemas.microsoft.com/office/drawing/2014/main" id="{3DF0AFB5-C1F1-BB46-A724-5668FF7ABEF2}"/>
              </a:ext>
            </a:extLst>
          </p:cNvPr>
          <p:cNvSpPr txBox="1"/>
          <p:nvPr/>
        </p:nvSpPr>
        <p:spPr>
          <a:xfrm>
            <a:off x="4877504" y="3586759"/>
            <a:ext cx="3027960" cy="1217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56488"/>
                </a:solidFill>
                <a:effectLst/>
                <a:uLnTx/>
                <a:uFillTx/>
                <a:latin typeface="Gill Sans" panose="020B0502020104020203" pitchFamily="34" charset="-79"/>
                <a:ea typeface="Verdana"/>
                <a:cs typeface="Gill Sans" panose="020B0502020104020203" pitchFamily="34" charset="-79"/>
              </a:rPr>
              <a:t>All Breakfast Buffets Include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Orange and Cranberry Juices</a:t>
            </a:r>
            <a:endParaRPr kumimoji="0" lang="en-US" sz="1000" b="0" i="0" u="none" strike="noStrike" kern="1200" cap="none" spc="0" normalizeH="0" baseline="0" noProof="0" dirty="0">
              <a:ln>
                <a:noFill/>
              </a:ln>
              <a:solidFill>
                <a:srgbClr val="00000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Butter, Jams, Fruit Preserves and Honey</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Freshly Brewed Coffee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Assorted Herbal Teas</a:t>
            </a:r>
          </a:p>
        </p:txBody>
      </p:sp>
      <p:sp>
        <p:nvSpPr>
          <p:cNvPr id="16" name="TextBox 15">
            <a:extLst>
              <a:ext uri="{FF2B5EF4-FFF2-40B4-BE49-F238E27FC236}">
                <a16:creationId xmlns:a16="http://schemas.microsoft.com/office/drawing/2014/main" id="{6037533F-990D-3344-B838-81177795C05B}"/>
              </a:ext>
            </a:extLst>
          </p:cNvPr>
          <p:cNvSpPr txBox="1"/>
          <p:nvPr/>
        </p:nvSpPr>
        <p:spPr>
          <a:xfrm>
            <a:off x="520658" y="926888"/>
            <a:ext cx="2743199" cy="71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F19D19">
                    <a:lumMod val="75000"/>
                  </a:srgbClr>
                </a:solidFill>
                <a:effectLst/>
                <a:uLnTx/>
                <a:uFillTx/>
                <a:latin typeface="Gill Sans" panose="020B0502020104020203" pitchFamily="34" charset="-79"/>
                <a:ea typeface="Verdana"/>
                <a:cs typeface="Gill Sans" panose="020B0502020104020203" pitchFamily="34" charset="-79"/>
              </a:rPr>
            </a:br>
            <a:r>
              <a:rPr kumimoji="0" lang="en-US" sz="1000" b="0" i="0" u="none" strike="noStrike" kern="1200" cap="none" spc="0" normalizeH="0" baseline="0" noProof="0" dirty="0">
                <a:ln>
                  <a:noFill/>
                </a:ln>
                <a:solidFill>
                  <a:srgbClr val="F56488"/>
                </a:solidFill>
                <a:effectLst/>
                <a:uLnTx/>
                <a:uFillTx/>
                <a:latin typeface="Gill Sans" panose="020B0502020104020203" pitchFamily="34" charset="-79"/>
                <a:ea typeface="Verdana"/>
                <a:cs typeface="Gill Sans" panose="020B0502020104020203" pitchFamily="34" charset="-79"/>
              </a:rPr>
              <a:t>Priced Per Person</a:t>
            </a:r>
            <a:endParaRPr kumimoji="0" lang="en-US" sz="1000" b="0" i="0" u="none" strike="noStrike" kern="1200" cap="none" spc="0" normalizeH="0" baseline="0" noProof="0" dirty="0">
              <a:ln>
                <a:noFill/>
              </a:ln>
              <a:solidFill>
                <a:srgbClr val="F56488"/>
              </a:solidFill>
              <a:effectLst/>
              <a:uLnTx/>
              <a:uFillTx/>
              <a:latin typeface="Gill Sans" panose="020B0502020104020203" pitchFamily="34" charset="-79"/>
              <a:ea typeface="+mn-ea"/>
              <a:cs typeface="Gill Sans" panose="020B0502020104020203" pitchFamily="34" charset="-79"/>
            </a:endParaRPr>
          </a:p>
        </p:txBody>
      </p:sp>
      <p:sp>
        <p:nvSpPr>
          <p:cNvPr id="2" name="Rectangle 1">
            <a:extLst>
              <a:ext uri="{FF2B5EF4-FFF2-40B4-BE49-F238E27FC236}">
                <a16:creationId xmlns:a16="http://schemas.microsoft.com/office/drawing/2014/main" id="{30CBADDB-4C7D-4AE2-A67F-E9F39C9CB221}"/>
              </a:ext>
            </a:extLst>
          </p:cNvPr>
          <p:cNvSpPr/>
          <p:nvPr/>
        </p:nvSpPr>
        <p:spPr>
          <a:xfrm>
            <a:off x="4877504" y="1536242"/>
            <a:ext cx="4572000" cy="1577035"/>
          </a:xfrm>
          <a:prstGeom prst="rect">
            <a:avLst/>
          </a:prstGeom>
        </p:spPr>
        <p:txBody>
          <a:bodyPr>
            <a:spAutoFit/>
          </a:bodyPr>
          <a:lstStyle/>
          <a:p>
            <a:r>
              <a:rPr lang="en-US" sz="1000" dirty="0">
                <a:solidFill>
                  <a:srgbClr val="F56488"/>
                </a:solidFill>
                <a:latin typeface="Gill Sans" panose="020B0502020104020203" pitchFamily="34" charset="-79"/>
                <a:ea typeface="Verdana"/>
                <a:cs typeface="Gill Sans" panose="020B0502020104020203" pitchFamily="34" charset="-79"/>
              </a:rPr>
              <a:t>BON VOYAGE l $20</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Seasonal Fruit Platter with Fresh Berries</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Variety of Freshly Baked Breakfast Breads &amp; Pastries</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Assorted Breakfast Bars</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Assorted Botted Juices</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Freshly Brewed Coffee with “To-Go” Cups</a:t>
            </a:r>
          </a:p>
        </p:txBody>
      </p:sp>
    </p:spTree>
    <p:extLst>
      <p:ext uri="{BB962C8B-B14F-4D97-AF65-F5344CB8AC3E}">
        <p14:creationId xmlns:p14="http://schemas.microsoft.com/office/powerpoint/2010/main" val="379466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B2CA99C-BC83-C04E-BB46-B90C46F61D7A}"/>
              </a:ext>
            </a:extLst>
          </p:cNvPr>
          <p:cNvSpPr txBox="1"/>
          <p:nvPr/>
        </p:nvSpPr>
        <p:spPr>
          <a:xfrm>
            <a:off x="14814" y="506738"/>
            <a:ext cx="9114371" cy="502986"/>
          </a:xfrm>
          <a:prstGeom prst="rect">
            <a:avLst/>
          </a:prstGeom>
          <a:noFill/>
        </p:spPr>
        <p:txBody>
          <a:bodyPr wrap="square" lIns="101882" tIns="50941" rIns="101882" bIns="50941" rtlCol="0">
            <a:spAutoFit/>
          </a:bodyPr>
          <a:lstStyle/>
          <a:p>
            <a:pPr algn="ctr"/>
            <a:r>
              <a:rPr lang="en-US" sz="2600" spc="930" dirty="0">
                <a:solidFill>
                  <a:srgbClr val="F56488"/>
                </a:solidFill>
                <a:latin typeface="Gill Sans" panose="020B0502020104020203" pitchFamily="34" charset="-79"/>
                <a:ea typeface="AppleGothic"/>
                <a:cs typeface="Gill Sans" panose="020B0502020104020203" pitchFamily="34" charset="-79"/>
              </a:rPr>
              <a:t>INFORMATION | POLICIES </a:t>
            </a:r>
            <a:endParaRPr lang="en-US" sz="1500" normalizeH="1" dirty="0">
              <a:solidFill>
                <a:srgbClr val="F56488"/>
              </a:solidFill>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3" y="1303778"/>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95B8A73-9B4A-E745-B160-9FAF93FC230C}"/>
              </a:ext>
            </a:extLst>
          </p:cNvPr>
          <p:cNvSpPr txBox="1"/>
          <p:nvPr/>
        </p:nvSpPr>
        <p:spPr>
          <a:xfrm>
            <a:off x="231231" y="1980055"/>
            <a:ext cx="2664369" cy="4555093"/>
          </a:xfrm>
          <a:prstGeom prst="rect">
            <a:avLst/>
          </a:prstGeom>
          <a:noFill/>
        </p:spPr>
        <p:txBody>
          <a:bodyPr wrap="square" lIns="91440" tIns="45720" rIns="91440" bIns="45720" anchor="t">
            <a:spAutoFit/>
          </a:bodyPr>
          <a:lstStyle/>
          <a:p>
            <a:pPr>
              <a:defRPr/>
            </a:pPr>
            <a:r>
              <a:rPr lang="en-US" sz="1000" dirty="0">
                <a:latin typeface="Gill Sans Light" panose="020B0302020104020203" pitchFamily="34" charset="-79"/>
                <a:cs typeface="Gill Sans Light"/>
              </a:rPr>
              <a:t>GUARANTEES ON ALL FOOD &amp; BEVERAGE:</a:t>
            </a:r>
            <a:br>
              <a:rPr lang="en-US" sz="1000" dirty="0">
                <a:latin typeface="Gill Sans Light" panose="020B0302020104020203" pitchFamily="34" charset="-79"/>
                <a:cs typeface="Gill Sans Light" panose="020B0302020104020203" pitchFamily="34" charset="-79"/>
              </a:rPr>
            </a:br>
            <a:r>
              <a:rPr lang="en-US" sz="1000" dirty="0">
                <a:latin typeface="Gill Sans Light" panose="020B0302020104020203" pitchFamily="34" charset="-79"/>
                <a:cs typeface="Gill Sans Light"/>
              </a:rPr>
              <a:t>We need your assistance in making your function a success.  Please confirm your attendance at least 3 business days in advance.  This will be considered your minimum guarantee and is not subject to reduction.  If no guarantee is received, the original expected attendance on your Banquet Event Order will be used.  Charges are predicated upon factors pertaining to the entire program.  Revisions in your group counts,  times, dates, set-up, or meal functions may necessitate renegotiating the charges.</a:t>
            </a:r>
            <a:br>
              <a:rPr lang="en-US" sz="1000" dirty="0">
                <a:latin typeface="Gill Sans Light" panose="020B0302020104020203" pitchFamily="34" charset="-79"/>
                <a:cs typeface="Gill Sans Light" panose="020B0302020104020203" pitchFamily="34" charset="-79"/>
              </a:rPr>
            </a:br>
            <a:endParaRPr lang="en-US" sz="1000" dirty="0">
              <a:latin typeface="Gill Sans Light" panose="020B0302020104020203" pitchFamily="34" charset="-79"/>
              <a:cs typeface="Gill Sans Light" panose="020B0302020104020203" pitchFamily="34" charset="-79"/>
            </a:endParaRPr>
          </a:p>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BILLING:</a:t>
            </a:r>
            <a:br>
              <a:rPr lang="en-US" sz="1000" dirty="0">
                <a:latin typeface="Gill Sans Light" panose="020B0302020104020203" pitchFamily="34" charset="-79"/>
                <a:cs typeface="Gill Sans Light" panose="020B0302020104020203" pitchFamily="34" charset="-79"/>
              </a:rPr>
            </a:br>
            <a:r>
              <a:rPr lang="en-US" sz="1000" dirty="0">
                <a:latin typeface="Gill Sans Light" panose="020B0302020104020203" pitchFamily="34" charset="-79"/>
                <a:cs typeface="Gill Sans Light" panose="020B0302020104020203" pitchFamily="34" charset="-79"/>
              </a:rPr>
              <a:t>Final payment is due three (3) days prior to the event. </a:t>
            </a:r>
          </a:p>
          <a:p>
            <a:pPr fontAlgn="auto">
              <a:spcBef>
                <a:spcPts val="0"/>
              </a:spcBef>
              <a:spcAft>
                <a:spcPts val="0"/>
              </a:spcAft>
              <a:defRPr/>
            </a:pPr>
            <a:endParaRPr lang="en-US" sz="1000" dirty="0">
              <a:latin typeface="Gill Sans Light" panose="020B0302020104020203" pitchFamily="34" charset="-79"/>
              <a:cs typeface="Gill Sans Light" panose="020B0302020104020203" pitchFamily="34" charset="-79"/>
            </a:endParaRPr>
          </a:p>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SERVICE CHARGE:</a:t>
            </a:r>
          </a:p>
          <a:p>
            <a:pPr fontAlgn="auto">
              <a:spcBef>
                <a:spcPts val="0"/>
              </a:spcBef>
              <a:spcAft>
                <a:spcPts val="0"/>
              </a:spcAft>
              <a:defRPr/>
            </a:pPr>
            <a:r>
              <a:rPr lang="en-US" sz="1000" dirty="0">
                <a:latin typeface="Gill Sans Light" panose="020B0302020104020203" pitchFamily="34" charset="-79"/>
                <a:cs typeface="Gill Sans Light"/>
              </a:rPr>
              <a:t>All audio visual, food/dining &amp; beverage is subject to a service charge of 25% which is taxable .</a:t>
            </a:r>
          </a:p>
          <a:p>
            <a:pPr fontAlgn="auto">
              <a:spcBef>
                <a:spcPts val="0"/>
              </a:spcBef>
              <a:spcAft>
                <a:spcPts val="0"/>
              </a:spcAft>
              <a:defRPr/>
            </a:pPr>
            <a:endParaRPr lang="en-US" sz="1000" dirty="0">
              <a:latin typeface="Gill Sans Light" panose="020B0302020104020203" pitchFamily="34" charset="-79"/>
              <a:cs typeface="Gill Sans Light" panose="020B0302020104020203" pitchFamily="34" charset="-79"/>
            </a:endParaRPr>
          </a:p>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TAXES:</a:t>
            </a:r>
          </a:p>
          <a:p>
            <a:pPr>
              <a:defRPr/>
            </a:pPr>
            <a:r>
              <a:rPr lang="en-US" sz="1000" dirty="0">
                <a:latin typeface="Gill Sans Light" panose="020B0302020104020203" pitchFamily="34" charset="-79"/>
                <a:cs typeface="Gill Sans Light"/>
              </a:rPr>
              <a:t>All audio visual, food/dining &amp; beverage is subject to Colorado sales tax.  </a:t>
            </a:r>
            <a:endParaRPr lang="en-US" sz="900" dirty="0">
              <a:latin typeface="Gill Sans Light" panose="020B0302020104020203" pitchFamily="34" charset="-79"/>
              <a:cs typeface="Gill Sans Light" panose="020B0302020104020203" pitchFamily="34" charset="-79"/>
            </a:endParaRPr>
          </a:p>
        </p:txBody>
      </p:sp>
      <p:cxnSp>
        <p:nvCxnSpPr>
          <p:cNvPr id="8" name="Straight Connector 7">
            <a:extLst>
              <a:ext uri="{FF2B5EF4-FFF2-40B4-BE49-F238E27FC236}">
                <a16:creationId xmlns:a16="http://schemas.microsoft.com/office/drawing/2014/main" id="{9D15B82B-C050-074C-BD1D-B6A53FD049F1}"/>
              </a:ext>
            </a:extLst>
          </p:cNvPr>
          <p:cNvCxnSpPr/>
          <p:nvPr/>
        </p:nvCxnSpPr>
        <p:spPr>
          <a:xfrm>
            <a:off x="3055882" y="2043113"/>
            <a:ext cx="0" cy="4114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C279C0-A54C-D84B-B366-AE88734448D5}"/>
              </a:ext>
            </a:extLst>
          </p:cNvPr>
          <p:cNvSpPr txBox="1"/>
          <p:nvPr/>
        </p:nvSpPr>
        <p:spPr>
          <a:xfrm>
            <a:off x="3352800" y="1980054"/>
            <a:ext cx="2514600" cy="4078039"/>
          </a:xfrm>
          <a:prstGeom prst="rect">
            <a:avLst/>
          </a:prstGeom>
          <a:noFill/>
        </p:spPr>
        <p:txBody>
          <a:bodyPr>
            <a:spAutoFit/>
          </a:bodyPr>
          <a:lstStyle/>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PAYMENT ARRANGEMENTS:</a:t>
            </a:r>
            <a:br>
              <a:rPr lang="en-US" sz="1000" dirty="0">
                <a:latin typeface="Gill Sans Light" panose="020B0302020104020203" pitchFamily="34" charset="-79"/>
                <a:cs typeface="Gill Sans Light" panose="020B0302020104020203" pitchFamily="34" charset="-79"/>
              </a:rPr>
            </a:br>
            <a:r>
              <a:rPr lang="en-US" sz="1000" dirty="0">
                <a:latin typeface="Gill Sans Light" panose="020B0302020104020203" pitchFamily="34" charset="-79"/>
                <a:cs typeface="Gill Sans Light" panose="020B0302020104020203" pitchFamily="34" charset="-79"/>
              </a:rPr>
              <a:t>Cash and credit card payments: All functions must be paid in advance unless direct billing has been approved by our credit manager.  Functions may be guaranteed for payment or paid by the following credit cards: American Express, Diner’s Club, Master Card or Visa.  Completion of a credit card authorization form is required. </a:t>
            </a:r>
            <a:br>
              <a:rPr lang="en-US" sz="1000" dirty="0">
                <a:latin typeface="Gill Sans Light" panose="020B0302020104020203" pitchFamily="34" charset="-79"/>
                <a:cs typeface="Gill Sans Light" panose="020B0302020104020203" pitchFamily="34" charset="-79"/>
              </a:rPr>
            </a:br>
            <a:br>
              <a:rPr lang="en-US" sz="1000" dirty="0">
                <a:latin typeface="Gill Sans Light" panose="020B0302020104020203" pitchFamily="34" charset="-79"/>
                <a:cs typeface="Gill Sans Light" panose="020B0302020104020203" pitchFamily="34" charset="-79"/>
              </a:rPr>
            </a:br>
            <a:endParaRPr lang="en-US" sz="1000" dirty="0">
              <a:latin typeface="Gill Sans Light" panose="020B0302020104020203" pitchFamily="34" charset="-79"/>
              <a:cs typeface="Gill Sans Light" panose="020B0302020104020203" pitchFamily="34" charset="-79"/>
            </a:endParaRPr>
          </a:p>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CHECK PAYMENTS:</a:t>
            </a:r>
            <a:br>
              <a:rPr lang="en-US" sz="1000" dirty="0">
                <a:latin typeface="Gill Sans Light" panose="020B0302020104020203" pitchFamily="34" charset="-79"/>
                <a:cs typeface="Gill Sans Light" panose="020B0302020104020203" pitchFamily="34" charset="-79"/>
              </a:rPr>
            </a:br>
            <a:r>
              <a:rPr lang="en-US" sz="1000" dirty="0">
                <a:latin typeface="Gill Sans Light" panose="020B0302020104020203" pitchFamily="34" charset="-79"/>
                <a:cs typeface="Gill Sans Light" panose="020B0302020104020203" pitchFamily="34" charset="-79"/>
              </a:rPr>
              <a:t>The hotel will accept a company check, cashiers’ check, money order or personal check.  If a check will be used, it must be submitted to the hotel ten (10) days prior to the event arrival date.</a:t>
            </a:r>
            <a:br>
              <a:rPr lang="en-US" sz="1000" dirty="0">
                <a:latin typeface="Gill Sans Light" panose="020B0302020104020203" pitchFamily="34" charset="-79"/>
                <a:cs typeface="Gill Sans Light" panose="020B0302020104020203" pitchFamily="34" charset="-79"/>
              </a:rPr>
            </a:br>
            <a:br>
              <a:rPr lang="en-US" sz="1000" dirty="0">
                <a:latin typeface="Gill Sans Light" panose="020B0302020104020203" pitchFamily="34" charset="-79"/>
                <a:cs typeface="Gill Sans Light" panose="020B0302020104020203" pitchFamily="34" charset="-79"/>
              </a:rPr>
            </a:br>
            <a:endParaRPr lang="en-US" sz="1000" dirty="0">
              <a:latin typeface="Gill Sans Light" panose="020B0302020104020203" pitchFamily="34" charset="-79"/>
              <a:cs typeface="Gill Sans Light" panose="020B0302020104020203" pitchFamily="34" charset="-79"/>
            </a:endParaRPr>
          </a:p>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SMOKING POLICIES:</a:t>
            </a:r>
            <a:br>
              <a:rPr lang="en-US" sz="1000" dirty="0">
                <a:latin typeface="Gill Sans Light" panose="020B0302020104020203" pitchFamily="34" charset="-79"/>
                <a:cs typeface="Gill Sans Light" panose="020B0302020104020203" pitchFamily="34" charset="-79"/>
              </a:rPr>
            </a:br>
            <a:r>
              <a:rPr lang="en-US" sz="1000" dirty="0">
                <a:latin typeface="Gill Sans Light" panose="020B0302020104020203" pitchFamily="34" charset="-79"/>
                <a:cs typeface="Gill Sans Light" panose="020B0302020104020203" pitchFamily="34" charset="-79"/>
              </a:rPr>
              <a:t>Smoking of cigars or cigarettes is not permitted in the public areas or in the Hotel. Compliance with this hotel policy is mandatory and a $250.00 charge will be incurred for any violations.</a:t>
            </a:r>
          </a:p>
          <a:p>
            <a:pPr fontAlgn="auto">
              <a:spcBef>
                <a:spcPts val="0"/>
              </a:spcBef>
              <a:spcAft>
                <a:spcPts val="0"/>
              </a:spcAft>
              <a:defRPr/>
            </a:pPr>
            <a:endParaRPr lang="en-US" sz="900" dirty="0">
              <a:latin typeface="Gill Sans Light" panose="020B0302020104020203" pitchFamily="34" charset="-79"/>
              <a:cs typeface="Gill Sans Light" panose="020B0302020104020203" pitchFamily="34" charset="-79"/>
            </a:endParaRPr>
          </a:p>
        </p:txBody>
      </p:sp>
      <p:cxnSp>
        <p:nvCxnSpPr>
          <p:cNvPr id="14" name="Straight Connector 13">
            <a:extLst>
              <a:ext uri="{FF2B5EF4-FFF2-40B4-BE49-F238E27FC236}">
                <a16:creationId xmlns:a16="http://schemas.microsoft.com/office/drawing/2014/main" id="{D9A68637-1DEE-4B4E-8EA3-79B8325F1826}"/>
              </a:ext>
            </a:extLst>
          </p:cNvPr>
          <p:cNvCxnSpPr/>
          <p:nvPr/>
        </p:nvCxnSpPr>
        <p:spPr>
          <a:xfrm>
            <a:off x="6088117" y="2057400"/>
            <a:ext cx="0" cy="4114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1C5E45-FE8F-B844-8D8C-1B41F919B631}"/>
              </a:ext>
            </a:extLst>
          </p:cNvPr>
          <p:cNvSpPr txBox="1"/>
          <p:nvPr/>
        </p:nvSpPr>
        <p:spPr>
          <a:xfrm>
            <a:off x="6239806" y="1980054"/>
            <a:ext cx="2514600" cy="3639458"/>
          </a:xfrm>
          <a:prstGeom prst="rect">
            <a:avLst/>
          </a:prstGeom>
          <a:noFill/>
        </p:spPr>
        <p:txBody>
          <a:bodyPr wrap="square">
            <a:spAutoFit/>
          </a:bodyPr>
          <a:lstStyle/>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CANCELLATION POLICIES:</a:t>
            </a:r>
            <a:br>
              <a:rPr lang="en-US" sz="1000" dirty="0">
                <a:latin typeface="Gill Sans Light" panose="020B0302020104020203" pitchFamily="34" charset="-79"/>
                <a:cs typeface="Gill Sans Light" panose="020B0302020104020203" pitchFamily="34" charset="-79"/>
              </a:rPr>
            </a:br>
            <a:r>
              <a:rPr lang="en-US" sz="1000" dirty="0">
                <a:latin typeface="Gill Sans Light" panose="020B0302020104020203" pitchFamily="34" charset="-79"/>
                <a:cs typeface="Gill Sans Light" panose="020B0302020104020203" pitchFamily="34" charset="-79"/>
              </a:rPr>
              <a:t>If the hotel is advised that a definite booking is cancelled, a cancellation fee will be charged.  The following policy is in effect in the absence of a cancellation clause in the catering or sales confirmation agreement.  The cancellation fee for your function is one hundred percent  (100%) of the total estimated food, beverage and room rental charges.  This cancellation fee will be charged if this function is cancelled less than thirty (30) days from the event date.</a:t>
            </a:r>
            <a:br>
              <a:rPr lang="en-US" sz="1000" dirty="0">
                <a:latin typeface="Gill Sans Light" panose="020B0302020104020203" pitchFamily="34" charset="-79"/>
                <a:cs typeface="Gill Sans Light" panose="020B0302020104020203" pitchFamily="34" charset="-79"/>
              </a:rPr>
            </a:br>
            <a:endParaRPr lang="en-US" sz="1000" dirty="0">
              <a:latin typeface="Gill Sans Light" panose="020B0302020104020203" pitchFamily="34" charset="-79"/>
              <a:cs typeface="Gill Sans Light" panose="020B0302020104020203" pitchFamily="34" charset="-79"/>
            </a:endParaRPr>
          </a:p>
          <a:p>
            <a:pPr fontAlgn="auto">
              <a:spcBef>
                <a:spcPts val="0"/>
              </a:spcBef>
              <a:spcAft>
                <a:spcPts val="0"/>
              </a:spcAft>
              <a:defRPr/>
            </a:pPr>
            <a:endParaRPr lang="en-US" sz="1000" dirty="0">
              <a:latin typeface="Gill Sans Light" panose="020B0302020104020203" pitchFamily="34" charset="-79"/>
              <a:cs typeface="Gill Sans Light" panose="020B0302020104020203" pitchFamily="34" charset="-79"/>
            </a:endParaRPr>
          </a:p>
          <a:p>
            <a:pPr fontAlgn="auto">
              <a:spcBef>
                <a:spcPts val="0"/>
              </a:spcBef>
              <a:spcAft>
                <a:spcPts val="0"/>
              </a:spcAft>
              <a:defRPr/>
            </a:pPr>
            <a:r>
              <a:rPr lang="en-US" sz="1000" dirty="0">
                <a:latin typeface="Gill Sans Light" panose="020B0302020104020203" pitchFamily="34" charset="-79"/>
                <a:cs typeface="Gill Sans Light" panose="020B0302020104020203" pitchFamily="34" charset="-79"/>
              </a:rPr>
              <a:t>CONFIRMATION OF SET-UP REQUIREMENTS:</a:t>
            </a:r>
            <a:br>
              <a:rPr lang="en-US" sz="1000" dirty="0">
                <a:latin typeface="Gill Sans Light" panose="020B0302020104020203" pitchFamily="34" charset="-79"/>
                <a:cs typeface="Gill Sans Light" panose="020B0302020104020203" pitchFamily="34" charset="-79"/>
              </a:rPr>
            </a:br>
            <a:r>
              <a:rPr lang="en-US" sz="1000" dirty="0">
                <a:latin typeface="Gill Sans Light" panose="020B0302020104020203" pitchFamily="34" charset="-79"/>
                <a:cs typeface="Gill Sans Light" panose="020B0302020104020203" pitchFamily="34" charset="-79"/>
              </a:rPr>
              <a:t>Final menu items, room arrangements and other details pertaining to this function are outlined on the Banquet Event Order. Unless otherwise stated in the Banquet Event Order, the hotel reserves the right to change function rooms at any point should the number of attendees decrease, increase, or when the hotel deems it necessary</a:t>
            </a:r>
            <a:r>
              <a:rPr lang="en-US" sz="1050" dirty="0">
                <a:latin typeface="Gill Sans Light" panose="020B0302020104020203" pitchFamily="34" charset="-79"/>
                <a:cs typeface="Gill Sans Light" panose="020B0302020104020203" pitchFamily="34" charset="-79"/>
              </a:rPr>
              <a:t>.</a:t>
            </a:r>
          </a:p>
        </p:txBody>
      </p:sp>
      <p:sp>
        <p:nvSpPr>
          <p:cNvPr id="16" name="TextBox 67">
            <a:extLst>
              <a:ext uri="{FF2B5EF4-FFF2-40B4-BE49-F238E27FC236}">
                <a16:creationId xmlns:a16="http://schemas.microsoft.com/office/drawing/2014/main" id="{D3E19FEB-AED8-C748-8072-8A05A505BDE3}"/>
              </a:ext>
            </a:extLst>
          </p:cNvPr>
          <p:cNvSpPr txBox="1">
            <a:spLocks noChangeArrowheads="1"/>
          </p:cNvSpPr>
          <p:nvPr/>
        </p:nvSpPr>
        <p:spPr bwMode="auto">
          <a:xfrm>
            <a:off x="0" y="1395062"/>
            <a:ext cx="9143999" cy="276999"/>
          </a:xfrm>
          <a:prstGeom prst="rect">
            <a:avLst/>
          </a:prstGeom>
          <a:noFill/>
          <a:ln w="9525">
            <a:noFill/>
            <a:miter lim="800000"/>
            <a:headEnd/>
            <a:tailEnd/>
          </a:ln>
        </p:spPr>
        <p:txBody>
          <a:bodyPr wrap="square">
            <a:spAutoFit/>
          </a:bodyPr>
          <a:lstStyle/>
          <a:p>
            <a:pPr algn="ctr"/>
            <a:r>
              <a:rPr lang="en-US" altLang="en-US" sz="1200" spc="300" dirty="0">
                <a:solidFill>
                  <a:srgbClr val="F56488"/>
                </a:solidFill>
                <a:latin typeface="Gill Sans Light" panose="020B0302020104020203" pitchFamily="34" charset="-79"/>
                <a:cs typeface="Gill Sans Light" panose="020B0302020104020203" pitchFamily="34" charset="-79"/>
              </a:rPr>
              <a:t>AGREEMENT TO BANQUET EVENT POLICIES</a:t>
            </a:r>
          </a:p>
        </p:txBody>
      </p:sp>
    </p:spTree>
    <p:extLst>
      <p:ext uri="{BB962C8B-B14F-4D97-AF65-F5344CB8AC3E}">
        <p14:creationId xmlns:p14="http://schemas.microsoft.com/office/powerpoint/2010/main" val="68947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B2CA99C-BC83-C04E-BB46-B90C46F61D7A}"/>
              </a:ext>
            </a:extLst>
          </p:cNvPr>
          <p:cNvSpPr txBox="1"/>
          <p:nvPr/>
        </p:nvSpPr>
        <p:spPr>
          <a:xfrm>
            <a:off x="19646" y="522953"/>
            <a:ext cx="9144000" cy="733819"/>
          </a:xfrm>
          <a:prstGeom prst="rect">
            <a:avLst/>
          </a:prstGeom>
          <a:noFill/>
        </p:spPr>
        <p:txBody>
          <a:bodyPr wrap="square" lIns="101882" tIns="50941" rIns="101882" bIns="50941" rtlCol="0">
            <a:spAutoFit/>
          </a:bodyPr>
          <a:lstStyle/>
          <a:p>
            <a:pPr algn="ctr"/>
            <a:r>
              <a:rPr lang="en-US" sz="2600" spc="930" dirty="0">
                <a:latin typeface="Gill Sans" panose="020B0502020104020203" pitchFamily="34" charset="-79"/>
                <a:ea typeface="AppleGothic"/>
                <a:cs typeface="Gill Sans" panose="020B0502020104020203" pitchFamily="34" charset="-79"/>
              </a:rPr>
              <a:t>CLEANLINESS ASSURED</a:t>
            </a:r>
          </a:p>
          <a:p>
            <a:pPr algn="ctr"/>
            <a:endParaRPr lang="en-US" sz="1500" normalizeH="1" dirty="0">
              <a:solidFill>
                <a:schemeClr val="accent2">
                  <a:lumMod val="75000"/>
                </a:schemeClr>
              </a:solidFill>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3" y="1433397"/>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4C670B2-F83C-574C-A5AA-8A960DF92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998" y="1619680"/>
            <a:ext cx="1935108" cy="1935108"/>
          </a:xfrm>
          <a:prstGeom prst="rect">
            <a:avLst/>
          </a:prstGeom>
        </p:spPr>
      </p:pic>
      <p:pic>
        <p:nvPicPr>
          <p:cNvPr id="15" name="Picture 14" descr="A close up of a logo&#10;&#10;Description automatically generated">
            <a:extLst>
              <a:ext uri="{FF2B5EF4-FFF2-40B4-BE49-F238E27FC236}">
                <a16:creationId xmlns:a16="http://schemas.microsoft.com/office/drawing/2014/main" id="{209F048A-E7E9-0749-AD97-A58B3E3592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8857" y="1625233"/>
            <a:ext cx="3056885" cy="675507"/>
          </a:xfrm>
          <a:prstGeom prst="rect">
            <a:avLst/>
          </a:prstGeom>
        </p:spPr>
      </p:pic>
      <p:sp>
        <p:nvSpPr>
          <p:cNvPr id="16" name="TextBox 15">
            <a:extLst>
              <a:ext uri="{FF2B5EF4-FFF2-40B4-BE49-F238E27FC236}">
                <a16:creationId xmlns:a16="http://schemas.microsoft.com/office/drawing/2014/main" id="{4F1AF33C-A094-D147-A00C-0559DDB8C167}"/>
              </a:ext>
            </a:extLst>
          </p:cNvPr>
          <p:cNvSpPr txBox="1"/>
          <p:nvPr/>
        </p:nvSpPr>
        <p:spPr>
          <a:xfrm>
            <a:off x="573280" y="3322025"/>
            <a:ext cx="2395156" cy="2539157"/>
          </a:xfrm>
          <a:prstGeom prst="rect">
            <a:avLst/>
          </a:prstGeom>
          <a:noFill/>
        </p:spPr>
        <p:txBody>
          <a:bodyPr wrap="square" rtlCol="0">
            <a:spAutoFit/>
          </a:bodyPr>
          <a:lstStyle/>
          <a:p>
            <a:pPr>
              <a:spcBef>
                <a:spcPts val="300"/>
              </a:spcBef>
            </a:pPr>
            <a:endParaRPr lang="en-US" sz="9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endParaRP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Atrium is committed to implementing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processes to not only combat this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virus, but promote healthy best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practices that you can adopt at your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own events during high-and low-risk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time periods alike. </a:t>
            </a:r>
          </a:p>
          <a:p>
            <a:pPr>
              <a:spcBef>
                <a:spcPts val="300"/>
              </a:spcBef>
            </a:pPr>
            <a:endPar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endParaRP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Atrium firmly believes that we must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be the leaders in showcasing safe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conferences while still allowing all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attendees to have fun and book </a:t>
            </a:r>
          </a:p>
          <a:p>
            <a:pPr>
              <a:spcBef>
                <a:spcPts val="300"/>
              </a:spcBef>
            </a:pPr>
            <a:r>
              <a:rPr lang="en-US" sz="1000" dirty="0">
                <a:solidFill>
                  <a:schemeClr val="bg2">
                    <a:lumMod val="50000"/>
                  </a:schemeClr>
                </a:solidFill>
                <a:latin typeface="Gill Sans" panose="020B0502020104020203" pitchFamily="34" charset="-79"/>
                <a:ea typeface="Verdana" panose="020B0604030504040204" pitchFamily="34" charset="0"/>
                <a:cs typeface="Gill Sans" panose="020B0502020104020203" pitchFamily="34" charset="-79"/>
              </a:rPr>
              <a:t>business. </a:t>
            </a:r>
          </a:p>
        </p:txBody>
      </p:sp>
      <p:sp>
        <p:nvSpPr>
          <p:cNvPr id="17" name="TextBox 16">
            <a:extLst>
              <a:ext uri="{FF2B5EF4-FFF2-40B4-BE49-F238E27FC236}">
                <a16:creationId xmlns:a16="http://schemas.microsoft.com/office/drawing/2014/main" id="{DA74D245-C59C-2642-972D-44B4959E8191}"/>
              </a:ext>
            </a:extLst>
          </p:cNvPr>
          <p:cNvSpPr txBox="1"/>
          <p:nvPr/>
        </p:nvSpPr>
        <p:spPr>
          <a:xfrm>
            <a:off x="6015963" y="2838577"/>
            <a:ext cx="2626013" cy="3539430"/>
          </a:xfrm>
          <a:prstGeom prst="rect">
            <a:avLst/>
          </a:prstGeom>
          <a:noFill/>
        </p:spPr>
        <p:txBody>
          <a:bodyPr wrap="square" rtlCol="0">
            <a:spAutoFit/>
          </a:bodyPr>
          <a:lstStyle/>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Indoor/outdoor spaces</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used as much as possible.</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Larger aisle ways and one-way only aisles</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in the trade show and appointment areas </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help manage traffic.</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Education sessions </a:t>
            </a: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set up to </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allow for 6’ space between chairs.</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F&amp;B </a:t>
            </a: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provided in a no-contact way (i.e. pre-packaged food, no self-serve buffets).</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There will be no large general sessions</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this year at Atrium.</a:t>
            </a:r>
          </a:p>
        </p:txBody>
      </p:sp>
      <p:sp>
        <p:nvSpPr>
          <p:cNvPr id="18" name="TextBox 17">
            <a:extLst>
              <a:ext uri="{FF2B5EF4-FFF2-40B4-BE49-F238E27FC236}">
                <a16:creationId xmlns:a16="http://schemas.microsoft.com/office/drawing/2014/main" id="{94CA4021-793E-3143-B659-270079E6F951}"/>
              </a:ext>
            </a:extLst>
          </p:cNvPr>
          <p:cNvSpPr txBox="1"/>
          <p:nvPr/>
        </p:nvSpPr>
        <p:spPr>
          <a:xfrm>
            <a:off x="3325114" y="2819964"/>
            <a:ext cx="2533064" cy="3785652"/>
          </a:xfrm>
          <a:prstGeom prst="rect">
            <a:avLst/>
          </a:prstGeom>
          <a:noFill/>
        </p:spPr>
        <p:txBody>
          <a:bodyPr wrap="square" rtlCol="0">
            <a:spAutoFit/>
          </a:bodyPr>
          <a:lstStyle/>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Temperature checks </a:t>
            </a: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conducted</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 before entering the event.</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Cloth masks </a:t>
            </a: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required for </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attendees and staff at a minimum. </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KN95 masks will be provided for any </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attendee or staff who wants one.</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Glove and hand sanitizer stations</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available throughout the event.</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Disinfectant foggers </a:t>
            </a: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placed in</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the exhibit hall area.</a:t>
            </a: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endPar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endParaRPr>
          </a:p>
          <a:p>
            <a:pPr algn="ctr"/>
            <a:r>
              <a:rPr lang="en-US" sz="800" b="1"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New appointment design </a:t>
            </a: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allows for</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social distancing measures and plexiglass shields </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will be placed on appointment tables.</a:t>
            </a:r>
          </a:p>
          <a:p>
            <a:pPr algn="ctr"/>
            <a:r>
              <a:rPr lang="en-US" sz="800" dirty="0">
                <a:solidFill>
                  <a:schemeClr val="tx1">
                    <a:lumMod val="65000"/>
                    <a:lumOff val="35000"/>
                  </a:schemeClr>
                </a:solidFill>
                <a:latin typeface="Gill Sans" panose="020B0502020104020203" pitchFamily="34" charset="-79"/>
                <a:ea typeface="Verdana" panose="020B0604030504040204" pitchFamily="34" charset="0"/>
                <a:cs typeface="Gill Sans" panose="020B0502020104020203" pitchFamily="34" charset="-79"/>
              </a:rPr>
              <a:t> </a:t>
            </a:r>
          </a:p>
        </p:txBody>
      </p:sp>
      <p:pic>
        <p:nvPicPr>
          <p:cNvPr id="19" name="Picture 18">
            <a:extLst>
              <a:ext uri="{FF2B5EF4-FFF2-40B4-BE49-F238E27FC236}">
                <a16:creationId xmlns:a16="http://schemas.microsoft.com/office/drawing/2014/main" id="{CDBFC0E0-4737-6244-AC05-047BE707B2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67092" y="5692803"/>
            <a:ext cx="2084574" cy="304786"/>
          </a:xfrm>
          <a:prstGeom prst="rect">
            <a:avLst/>
          </a:prstGeom>
        </p:spPr>
      </p:pic>
      <p:pic>
        <p:nvPicPr>
          <p:cNvPr id="20" name="Picture 19">
            <a:extLst>
              <a:ext uri="{FF2B5EF4-FFF2-40B4-BE49-F238E27FC236}">
                <a16:creationId xmlns:a16="http://schemas.microsoft.com/office/drawing/2014/main" id="{49E0CF87-3B90-0740-A05C-70C7DC5A91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86605" y="5622603"/>
            <a:ext cx="2031916" cy="368855"/>
          </a:xfrm>
          <a:prstGeom prst="rect">
            <a:avLst/>
          </a:prstGeom>
        </p:spPr>
      </p:pic>
      <p:pic>
        <p:nvPicPr>
          <p:cNvPr id="21" name="Picture 20">
            <a:extLst>
              <a:ext uri="{FF2B5EF4-FFF2-40B4-BE49-F238E27FC236}">
                <a16:creationId xmlns:a16="http://schemas.microsoft.com/office/drawing/2014/main" id="{A34F8272-6CB7-8748-9F14-5AE64744733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202069" y="2442526"/>
            <a:ext cx="623143" cy="396051"/>
          </a:xfrm>
          <a:prstGeom prst="rect">
            <a:avLst/>
          </a:prstGeom>
        </p:spPr>
      </p:pic>
      <p:pic>
        <p:nvPicPr>
          <p:cNvPr id="22" name="Picture 21">
            <a:extLst>
              <a:ext uri="{FF2B5EF4-FFF2-40B4-BE49-F238E27FC236}">
                <a16:creationId xmlns:a16="http://schemas.microsoft.com/office/drawing/2014/main" id="{9E0D17E2-C26A-D440-B770-DBD7E268A0A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39249" y="3238744"/>
            <a:ext cx="1973991" cy="295652"/>
          </a:xfrm>
          <a:prstGeom prst="rect">
            <a:avLst/>
          </a:prstGeom>
        </p:spPr>
      </p:pic>
      <p:pic>
        <p:nvPicPr>
          <p:cNvPr id="23" name="Picture 22">
            <a:extLst>
              <a:ext uri="{FF2B5EF4-FFF2-40B4-BE49-F238E27FC236}">
                <a16:creationId xmlns:a16="http://schemas.microsoft.com/office/drawing/2014/main" id="{EE56C4A0-C709-A044-A726-491F8684106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22080" y="4241800"/>
            <a:ext cx="1591631" cy="295652"/>
          </a:xfrm>
          <a:prstGeom prst="rect">
            <a:avLst/>
          </a:prstGeom>
        </p:spPr>
      </p:pic>
      <p:pic>
        <p:nvPicPr>
          <p:cNvPr id="24" name="Picture 23">
            <a:extLst>
              <a:ext uri="{FF2B5EF4-FFF2-40B4-BE49-F238E27FC236}">
                <a16:creationId xmlns:a16="http://schemas.microsoft.com/office/drawing/2014/main" id="{E3A345B4-0788-A64E-97A8-541425B106B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539249" y="4876973"/>
            <a:ext cx="2024579" cy="365098"/>
          </a:xfrm>
          <a:prstGeom prst="rect">
            <a:avLst/>
          </a:prstGeom>
        </p:spPr>
      </p:pic>
      <p:pic>
        <p:nvPicPr>
          <p:cNvPr id="25" name="Picture 24">
            <a:extLst>
              <a:ext uri="{FF2B5EF4-FFF2-40B4-BE49-F238E27FC236}">
                <a16:creationId xmlns:a16="http://schemas.microsoft.com/office/drawing/2014/main" id="{244FFF4E-9086-8046-9C1F-72C7F533D13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01499" y="2575235"/>
            <a:ext cx="1737706" cy="251980"/>
          </a:xfrm>
          <a:prstGeom prst="rect">
            <a:avLst/>
          </a:prstGeom>
        </p:spPr>
      </p:pic>
      <p:pic>
        <p:nvPicPr>
          <p:cNvPr id="26" name="Picture 25">
            <a:extLst>
              <a:ext uri="{FF2B5EF4-FFF2-40B4-BE49-F238E27FC236}">
                <a16:creationId xmlns:a16="http://schemas.microsoft.com/office/drawing/2014/main" id="{54A5361B-006B-6546-93D4-7BC520B7357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014416" y="3332138"/>
            <a:ext cx="2533064" cy="217708"/>
          </a:xfrm>
          <a:prstGeom prst="rect">
            <a:avLst/>
          </a:prstGeom>
        </p:spPr>
      </p:pic>
      <p:pic>
        <p:nvPicPr>
          <p:cNvPr id="27" name="Picture 26">
            <a:extLst>
              <a:ext uri="{FF2B5EF4-FFF2-40B4-BE49-F238E27FC236}">
                <a16:creationId xmlns:a16="http://schemas.microsoft.com/office/drawing/2014/main" id="{7732030C-B08B-254A-974C-63AB148360ED}"/>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273878" y="4252511"/>
            <a:ext cx="1939761" cy="250257"/>
          </a:xfrm>
          <a:prstGeom prst="rect">
            <a:avLst/>
          </a:prstGeom>
        </p:spPr>
      </p:pic>
      <p:pic>
        <p:nvPicPr>
          <p:cNvPr id="28" name="Picture 27">
            <a:extLst>
              <a:ext uri="{FF2B5EF4-FFF2-40B4-BE49-F238E27FC236}">
                <a16:creationId xmlns:a16="http://schemas.microsoft.com/office/drawing/2014/main" id="{EBE13613-6884-3C4B-BC94-E6E76964150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528491" y="4939187"/>
            <a:ext cx="1430536" cy="331785"/>
          </a:xfrm>
          <a:prstGeom prst="rect">
            <a:avLst/>
          </a:prstGeom>
        </p:spPr>
      </p:pic>
    </p:spTree>
    <p:extLst>
      <p:ext uri="{BB962C8B-B14F-4D97-AF65-F5344CB8AC3E}">
        <p14:creationId xmlns:p14="http://schemas.microsoft.com/office/powerpoint/2010/main" val="88149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0" y="6342786"/>
            <a:ext cx="9144000" cy="105157"/>
          </a:xfrm>
          <a:prstGeom prst="rect">
            <a:avLst/>
          </a:prstGeom>
        </p:spPr>
        <p:txBody>
          <a:bodyPr vert="horz" wrap="square" lIns="0" tIns="12700" rIns="0" bIns="0" rtlCol="0" anchor="t">
            <a:spAutoFit/>
          </a:bodyPr>
          <a:lstStyle/>
          <a:p>
            <a:pPr marL="12700" algn="ctr">
              <a:spcBef>
                <a:spcPts val="100"/>
              </a:spcBef>
            </a:pPr>
            <a:r>
              <a:rPr lang="en-US" sz="600" spc="-20" dirty="0">
                <a:solidFill>
                  <a:srgbClr val="808080"/>
                </a:solidFill>
                <a:latin typeface="Verdana"/>
                <a:cs typeface="Verdana"/>
              </a:rPr>
              <a:t>Prices are per person.  A customary taxable service charge and sales tax will be added to prices. </a:t>
            </a:r>
            <a:endParaRPr sz="600" dirty="0">
              <a:latin typeface="Verdan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29629" y="516118"/>
            <a:ext cx="9114371" cy="733819"/>
          </a:xfrm>
          <a:prstGeom prst="rect">
            <a:avLst/>
          </a:prstGeom>
          <a:noFill/>
        </p:spPr>
        <p:txBody>
          <a:bodyPr wrap="square" lIns="101882" tIns="50941" rIns="101882" bIns="50941" rtlCol="0">
            <a:spAutoFit/>
          </a:bodyPr>
          <a:lstStyle/>
          <a:p>
            <a:pPr algn="ctr"/>
            <a:r>
              <a:rPr lang="en-US" sz="2600" spc="930" dirty="0">
                <a:solidFill>
                  <a:srgbClr val="F56488"/>
                </a:solidFill>
                <a:latin typeface="Gill Sans" panose="020B0502020104020203" pitchFamily="34" charset="-79"/>
                <a:ea typeface="AppleGothic"/>
                <a:cs typeface="Gill Sans" panose="020B0502020104020203" pitchFamily="34" charset="-79"/>
              </a:rPr>
              <a:t>WEDDING ENCHANCEMENTS </a:t>
            </a:r>
          </a:p>
          <a:p>
            <a:pPr algn="ctr"/>
            <a:endParaRPr lang="en-US" sz="1500" normalizeH="1" dirty="0">
              <a:solidFill>
                <a:srgbClr val="F56488"/>
              </a:solidFill>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3" y="1281954"/>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565806" y="5749779"/>
            <a:ext cx="234380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8F174599-5625-B041-B403-3E9D50021A16}"/>
              </a:ext>
            </a:extLst>
          </p:cNvPr>
          <p:cNvSpPr txBox="1">
            <a:spLocks noChangeArrowheads="1"/>
          </p:cNvSpPr>
          <p:nvPr/>
        </p:nvSpPr>
        <p:spPr bwMode="auto">
          <a:xfrm>
            <a:off x="-120284" y="1415970"/>
            <a:ext cx="9144000" cy="461665"/>
          </a:xfrm>
          <a:prstGeom prst="rect">
            <a:avLst/>
          </a:prstGeom>
          <a:noFill/>
          <a:ln w="9525">
            <a:noFill/>
            <a:miter lim="800000"/>
            <a:headEnd/>
            <a:tailEnd/>
          </a:ln>
        </p:spPr>
        <p:txBody>
          <a:bodyPr wrap="square" lIns="91440" tIns="45720" rIns="91440" bIns="45720" anchor="t">
            <a:spAutoFit/>
          </a:bodyPr>
          <a:lstStyle/>
          <a:p>
            <a:pPr algn="ctr"/>
            <a:r>
              <a:rPr lang="en-US" sz="1200" dirty="0">
                <a:solidFill>
                  <a:srgbClr val="F56488"/>
                </a:solidFill>
                <a:latin typeface="Gill Sans" panose="020B0502020104020203" pitchFamily="34" charset="-79"/>
                <a:ea typeface="Verdana"/>
                <a:cs typeface="Gill Sans" panose="020B0502020104020203" pitchFamily="34" charset="-79"/>
              </a:rPr>
              <a:t>COMPLIMENTARY WEDDING ENHANCEMENTS </a:t>
            </a:r>
            <a:r>
              <a:rPr lang="en-US" sz="1200" dirty="0">
                <a:solidFill>
                  <a:srgbClr val="808080"/>
                </a:solidFill>
                <a:latin typeface="Gill Sans" panose="020B0502020104020203" pitchFamily="34" charset="-79"/>
                <a:ea typeface="Verdana"/>
                <a:cs typeface="Gill Sans" panose="020B0502020104020203" pitchFamily="34" charset="-79"/>
              </a:rPr>
              <a:t>l  to customize your wedding</a:t>
            </a:r>
          </a:p>
          <a:p>
            <a:pPr algn="ctr"/>
            <a:endParaRPr lang="en-US" altLang="en-US" sz="1200" spc="300" dirty="0">
              <a:latin typeface="Gill Sans MT"/>
              <a:cs typeface="Gill Sans Light"/>
            </a:endParaRPr>
          </a:p>
        </p:txBody>
      </p:sp>
      <p:pic>
        <p:nvPicPr>
          <p:cNvPr id="6" name="Picture 5">
            <a:extLst>
              <a:ext uri="{FF2B5EF4-FFF2-40B4-BE49-F238E27FC236}">
                <a16:creationId xmlns:a16="http://schemas.microsoft.com/office/drawing/2014/main" id="{207D110C-BD1A-9943-A8BF-952D97F88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650" y="2036796"/>
            <a:ext cx="2254121" cy="3353417"/>
          </a:xfrm>
          <a:prstGeom prst="rect">
            <a:avLst/>
          </a:prstGeom>
        </p:spPr>
      </p:pic>
      <p:sp>
        <p:nvSpPr>
          <p:cNvPr id="2" name="Rectangle 1">
            <a:extLst>
              <a:ext uri="{FF2B5EF4-FFF2-40B4-BE49-F238E27FC236}">
                <a16:creationId xmlns:a16="http://schemas.microsoft.com/office/drawing/2014/main" id="{21FDFF5C-61CD-4B72-8250-D3EC2C84BEDC}"/>
              </a:ext>
            </a:extLst>
          </p:cNvPr>
          <p:cNvSpPr/>
          <p:nvPr/>
        </p:nvSpPr>
        <p:spPr>
          <a:xfrm>
            <a:off x="2995371" y="1799770"/>
            <a:ext cx="3609616" cy="3447098"/>
          </a:xfrm>
          <a:prstGeom prst="rect">
            <a:avLst/>
          </a:prstGeom>
        </p:spPr>
        <p:txBody>
          <a:bodyPr wrap="square">
            <a:spAutoFit/>
          </a:bodyPr>
          <a:lstStyle/>
          <a:p>
            <a:pPr>
              <a:lnSpc>
                <a:spcPct val="150000"/>
              </a:lnSpc>
              <a:spcAft>
                <a:spcPts val="400"/>
              </a:spcAft>
            </a:pPr>
            <a:r>
              <a:rPr lang="en-US" sz="1200" b="1" dirty="0">
                <a:solidFill>
                  <a:srgbClr val="808080"/>
                </a:solidFill>
                <a:latin typeface="Gill Sans" panose="020B0502020104020203" pitchFamily="34" charset="-79"/>
                <a:ea typeface="Verdana"/>
                <a:cs typeface="Gill Sans" panose="020B0502020104020203" pitchFamily="34" charset="-79"/>
              </a:rPr>
              <a:t>Wedding Packages Include the Following</a:t>
            </a:r>
            <a:r>
              <a:rPr lang="en-US" sz="1000" dirty="0">
                <a:solidFill>
                  <a:srgbClr val="808080"/>
                </a:solidFill>
                <a:latin typeface="Gill Sans" panose="020B0502020104020203" pitchFamily="34" charset="-79"/>
                <a:ea typeface="Verdana"/>
                <a:cs typeface="Gill Sans" panose="020B0502020104020203" pitchFamily="34" charset="-79"/>
              </a:rPr>
              <a:t>:</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Private Ballroom Space</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Plate Chargers: Gold or Silver</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Table Linen &amp; Napkins: Choice of Color</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Silverware, Glassware, China Service</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Floating Candle Centerpieces</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Elevated Head Table with Up Lighting</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White or Black Backdrop</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Cake Cutting Service</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Champagne or Sparkling Cider Toast</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Choice of Menu</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Dance Floor</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Coffee &amp; Tea Service</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Appetizer Display</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Non-Alcoholic Beverage Service</a:t>
            </a:r>
          </a:p>
          <a:p>
            <a:pPr marL="171450" indent="-171450">
              <a:spcAft>
                <a:spcPts val="400"/>
              </a:spcAft>
              <a:buFont typeface="Arial" panose="020B0604020202020204" pitchFamily="34" charset="0"/>
              <a:buChar char="•"/>
            </a:pPr>
            <a:r>
              <a:rPr lang="en-US" sz="1000" dirty="0">
                <a:solidFill>
                  <a:srgbClr val="808080"/>
                </a:solidFill>
                <a:latin typeface="Gill Sans" panose="020B0502020104020203" pitchFamily="34" charset="-79"/>
                <a:ea typeface="Verdana"/>
                <a:cs typeface="Gill Sans" panose="020B0502020104020203" pitchFamily="34" charset="-79"/>
              </a:rPr>
              <a:t>Complimentary Tasting for up to 4 Guests</a:t>
            </a:r>
          </a:p>
        </p:txBody>
      </p:sp>
    </p:spTree>
    <p:extLst>
      <p:ext uri="{BB962C8B-B14F-4D97-AF65-F5344CB8AC3E}">
        <p14:creationId xmlns:p14="http://schemas.microsoft.com/office/powerpoint/2010/main" val="219150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0" y="6521462"/>
            <a:ext cx="9144000" cy="105157"/>
          </a:xfrm>
          <a:prstGeom prst="rect">
            <a:avLst/>
          </a:prstGeom>
        </p:spPr>
        <p:txBody>
          <a:bodyPr vert="horz" wrap="square" lIns="0" tIns="12700" rIns="0" bIns="0" rtlCol="0" anchor="t">
            <a:spAutoFit/>
          </a:bodyPr>
          <a:lstStyle/>
          <a:p>
            <a:pPr marL="12700" algn="ctr">
              <a:spcBef>
                <a:spcPts val="100"/>
              </a:spcBef>
            </a:pPr>
            <a:r>
              <a:rPr lang="en-US" sz="600" spc="-20" dirty="0">
                <a:solidFill>
                  <a:srgbClr val="808080"/>
                </a:solidFill>
                <a:latin typeface="Verdana"/>
                <a:cs typeface="Verdana"/>
              </a:rPr>
              <a:t>Prices are per person.  A customary taxable service charge and sales tax will be added to prices. </a:t>
            </a:r>
            <a:endParaRPr sz="600" dirty="0">
              <a:latin typeface="Verdan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29629" y="516118"/>
            <a:ext cx="9114371" cy="733819"/>
          </a:xfrm>
          <a:prstGeom prst="rect">
            <a:avLst/>
          </a:prstGeom>
          <a:noFill/>
        </p:spPr>
        <p:txBody>
          <a:bodyPr wrap="square" lIns="101882" tIns="50941" rIns="101882" bIns="50941" rtlCol="0">
            <a:spAutoFit/>
          </a:bodyPr>
          <a:lstStyle/>
          <a:p>
            <a:pPr algn="ctr"/>
            <a:r>
              <a:rPr lang="en-US" sz="2600" spc="930" dirty="0">
                <a:solidFill>
                  <a:srgbClr val="F56488"/>
                </a:solidFill>
                <a:latin typeface="Gill Sans" panose="020B0502020104020203" pitchFamily="34" charset="-79"/>
                <a:ea typeface="AppleGothic"/>
                <a:cs typeface="Gill Sans" panose="020B0502020104020203" pitchFamily="34" charset="-79"/>
              </a:rPr>
              <a:t>RADIANT PACKAGE </a:t>
            </a:r>
          </a:p>
          <a:p>
            <a:pPr algn="ctr"/>
            <a:endParaRPr lang="en-US" sz="1500" normalizeH="1" dirty="0">
              <a:solidFill>
                <a:srgbClr val="F56488"/>
              </a:solidFill>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3" y="1281954"/>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502023" y="5854882"/>
            <a:ext cx="261882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C4DEDD-4423-CA44-B979-2F4D0AC29190}"/>
              </a:ext>
            </a:extLst>
          </p:cNvPr>
          <p:cNvSpPr txBox="1"/>
          <p:nvPr/>
        </p:nvSpPr>
        <p:spPr>
          <a:xfrm>
            <a:off x="3330751" y="3429000"/>
            <a:ext cx="5181655" cy="3347070"/>
          </a:xfrm>
          <a:prstGeom prst="rect">
            <a:avLst/>
          </a:prstGeom>
          <a:noFill/>
        </p:spPr>
        <p:txBody>
          <a:bodyPr wrap="square" lIns="91440" tIns="45720" rIns="91440" bIns="45720" anchor="t">
            <a:spAutoFit/>
          </a:bodyPr>
          <a:lstStyle/>
          <a:p>
            <a:r>
              <a:rPr lang="en-US" sz="1200" dirty="0">
                <a:solidFill>
                  <a:srgbClr val="F56488"/>
                </a:solidFill>
                <a:latin typeface="Gill Sans" panose="020B0502020104020203" pitchFamily="34" charset="-79"/>
                <a:ea typeface="Verdana"/>
                <a:cs typeface="Gill Sans" panose="020B0502020104020203" pitchFamily="34" charset="-79"/>
              </a:rPr>
              <a:t>APPETIZER DISPLAY</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Choose one of the following options. Displays included in the package price</a:t>
            </a:r>
          </a:p>
          <a:p>
            <a:endPar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Fruit Display</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Selection of the Season’s Best with Yogurt Dip</a:t>
            </a:r>
          </a:p>
          <a:p>
            <a:endPar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Vegetable Crudité</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Served with Hummus or Spinach &amp; Artichoke Dip</a:t>
            </a:r>
          </a:p>
          <a:p>
            <a:endPar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Cheese Display</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Imported &amp; Domestic Variety of Cheese with Assorted Crackers &amp; Nita Crisps</a:t>
            </a:r>
          </a:p>
          <a:p>
            <a:endParaRPr lang="en-US" sz="1000" dirty="0">
              <a:solidFill>
                <a:srgbClr val="F56488"/>
              </a:solidFill>
              <a:latin typeface="Gill Sans" panose="020B0502020104020203" pitchFamily="34" charset="-79"/>
              <a:ea typeface="Verdana"/>
              <a:cs typeface="Gill Sans" panose="020B0502020104020203" pitchFamily="34" charset="-79"/>
            </a:endParaRPr>
          </a:p>
          <a:p>
            <a:pPr>
              <a:defRPr/>
            </a:pPr>
            <a:endParaRPr lang="en-US" sz="1000" dirty="0">
              <a:latin typeface="Gill Sans Light" panose="020B0302020104020203" pitchFamily="34" charset="-79"/>
              <a:cs typeface="Gill Sans Light" panose="020B0302020104020203" pitchFamily="34" charset="-79"/>
            </a:endParaRPr>
          </a:p>
          <a:p>
            <a:pPr>
              <a:defRPr/>
            </a:pPr>
            <a:endParaRPr lang="en-US" sz="1000" b="1" dirty="0">
              <a:solidFill>
                <a:srgbClr val="000000"/>
              </a:solidFill>
              <a:latin typeface="Gill Sans Light" panose="020B0302020104020203" pitchFamily="34" charset="-79"/>
              <a:cs typeface="Gill Sans Light" panose="020B0302020104020203" pitchFamily="34" charset="-79"/>
            </a:endParaRPr>
          </a:p>
          <a:p>
            <a:pPr>
              <a:defRPr/>
            </a:pPr>
            <a:endParaRPr lang="en-US" sz="1000" b="1" dirty="0">
              <a:solidFill>
                <a:srgbClr val="F56488"/>
              </a:solidFill>
              <a:latin typeface="Gill Sans Light" panose="020B0302020104020203" pitchFamily="34" charset="-79"/>
              <a:cs typeface="Gill Sans Light" panose="020B0302020104020203" pitchFamily="34" charset="-79"/>
            </a:endParaRPr>
          </a:p>
          <a:p>
            <a:pPr>
              <a:defRPr/>
            </a:pPr>
            <a:endParaRPr lang="en-US" sz="1000" dirty="0">
              <a:latin typeface="Gill Sans Light" panose="020B0302020104020203" pitchFamily="34" charset="-79"/>
              <a:cs typeface="Gill Sans Light" panose="020B0302020104020203" pitchFamily="34" charset="-79"/>
            </a:endParaRPr>
          </a:p>
          <a:p>
            <a:pPr>
              <a:defRPr/>
            </a:pPr>
            <a:endParaRPr lang="en-US" sz="1000" dirty="0">
              <a:latin typeface="Gill Sans Light" panose="020B0302020104020203" pitchFamily="34" charset="-79"/>
              <a:cs typeface="Gill Sans Light" panose="020B0302020104020203" pitchFamily="34" charset="-79"/>
            </a:endParaRPr>
          </a:p>
          <a:p>
            <a:pPr>
              <a:defRPr/>
            </a:pPr>
            <a:endParaRPr lang="en-US" sz="1000" dirty="0">
              <a:latin typeface="Gill Sans Light" panose="020B0302020104020203" pitchFamily="34" charset="-79"/>
              <a:cs typeface="Gill Sans Light" panose="020B0302020104020203" pitchFamily="34" charset="-79"/>
            </a:endParaRPr>
          </a:p>
          <a:p>
            <a:pPr>
              <a:defRPr/>
            </a:pPr>
            <a:endParaRPr lang="en-US" sz="1050" dirty="0">
              <a:latin typeface="Gill Sans Light" panose="020B0302020104020203" pitchFamily="34" charset="-79"/>
              <a:cs typeface="Gill Sans Light" panose="020B0302020104020203" pitchFamily="34" charset="-79"/>
            </a:endParaRPr>
          </a:p>
          <a:p>
            <a:pPr>
              <a:defRPr/>
            </a:pPr>
            <a:endParaRPr lang="en-US" sz="1050" dirty="0">
              <a:latin typeface="Gill Sans Light" panose="020B0302020104020203" pitchFamily="34" charset="-79"/>
              <a:cs typeface="Gill Sans Light" panose="020B0302020104020203" pitchFamily="34" charset="-79"/>
            </a:endParaRPr>
          </a:p>
          <a:p>
            <a:pPr>
              <a:defRPr/>
            </a:pPr>
            <a:endParaRPr lang="en-US" sz="1050" dirty="0">
              <a:latin typeface="Gill Sans Light" panose="020B0302020104020203" pitchFamily="34" charset="-79"/>
              <a:cs typeface="Gill Sans Light" panose="020B0302020104020203" pitchFamily="34" charset="-79"/>
            </a:endParaRPr>
          </a:p>
        </p:txBody>
      </p:sp>
      <p:sp>
        <p:nvSpPr>
          <p:cNvPr id="17" name="TextBox 6">
            <a:extLst>
              <a:ext uri="{FF2B5EF4-FFF2-40B4-BE49-F238E27FC236}">
                <a16:creationId xmlns:a16="http://schemas.microsoft.com/office/drawing/2014/main" id="{BC036A4A-293D-BD45-9FF3-2113F49C93D8}"/>
              </a:ext>
            </a:extLst>
          </p:cNvPr>
          <p:cNvSpPr txBox="1">
            <a:spLocks noChangeArrowheads="1"/>
          </p:cNvSpPr>
          <p:nvPr/>
        </p:nvSpPr>
        <p:spPr bwMode="auto">
          <a:xfrm>
            <a:off x="3330751" y="1648858"/>
            <a:ext cx="5455897" cy="2115964"/>
          </a:xfrm>
          <a:prstGeom prst="rect">
            <a:avLst/>
          </a:prstGeom>
          <a:noFill/>
          <a:ln w="9525">
            <a:noFill/>
            <a:miter lim="800000"/>
            <a:headEnd/>
            <a:tailEnd/>
          </a:ln>
        </p:spPr>
        <p:txBody>
          <a:bodyPr wrap="square" lIns="91440" tIns="45720" rIns="91440" bIns="45720" anchor="t">
            <a:spAutoFit/>
          </a:bodyPr>
          <a:lstStyle/>
          <a:p>
            <a:r>
              <a:rPr lang="en-US" sz="1200" dirty="0">
                <a:solidFill>
                  <a:srgbClr val="F56488"/>
                </a:solidFill>
                <a:latin typeface="Gill Sans" panose="020B0502020104020203" pitchFamily="34" charset="-79"/>
                <a:ea typeface="Verdana"/>
                <a:cs typeface="Gill Sans" panose="020B0502020104020203" pitchFamily="34" charset="-79"/>
              </a:rPr>
              <a:t>BUFFETS</a:t>
            </a:r>
          </a:p>
          <a:p>
            <a:endParaRPr lang="en-US" sz="400" dirty="0">
              <a:solidFill>
                <a:srgbClr val="F56488"/>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Emerald: $95.00 per person</a:t>
            </a:r>
          </a:p>
          <a:p>
            <a:r>
              <a:rPr lang="en-US" sz="900" dirty="0">
                <a:solidFill>
                  <a:schemeClr val="tx1">
                    <a:lumMod val="50000"/>
                    <a:lumOff val="50000"/>
                  </a:schemeClr>
                </a:solidFill>
                <a:latin typeface="Gill Sans" panose="020B0502020104020203" pitchFamily="34" charset="-79"/>
                <a:ea typeface="Verdana"/>
                <a:cs typeface="Gill Sans" panose="020B0502020104020203" pitchFamily="34" charset="-79"/>
              </a:rPr>
              <a:t>Two Starters, Two Sides, Two Entrées </a:t>
            </a:r>
          </a:p>
          <a:p>
            <a:endParaRPr lang="en-US" sz="9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Sapphire: $110.00 per person</a:t>
            </a:r>
          </a:p>
          <a:p>
            <a:r>
              <a:rPr lang="en-US" sz="900" dirty="0">
                <a:solidFill>
                  <a:schemeClr val="tx1">
                    <a:lumMod val="50000"/>
                    <a:lumOff val="50000"/>
                  </a:schemeClr>
                </a:solidFill>
                <a:latin typeface="Gill Sans" panose="020B0502020104020203" pitchFamily="34" charset="-79"/>
                <a:ea typeface="Verdana"/>
                <a:cs typeface="Gill Sans" panose="020B0502020104020203" pitchFamily="34" charset="-79"/>
              </a:rPr>
              <a:t>Two Starters, Three Sides, Two Entrées, One Carved Item</a:t>
            </a:r>
          </a:p>
          <a:p>
            <a:endParaRPr lang="en-US" sz="9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Diamond: $125.00 per person</a:t>
            </a:r>
          </a:p>
          <a:p>
            <a:r>
              <a:rPr lang="en-US" sz="900" dirty="0">
                <a:solidFill>
                  <a:schemeClr val="tx1">
                    <a:lumMod val="50000"/>
                    <a:lumOff val="50000"/>
                  </a:schemeClr>
                </a:solidFill>
                <a:latin typeface="Gill Sans" panose="020B0502020104020203" pitchFamily="34" charset="-79"/>
                <a:ea typeface="Verdana"/>
                <a:cs typeface="Gill Sans" panose="020B0502020104020203" pitchFamily="34" charset="-79"/>
              </a:rPr>
              <a:t>Three Starters, Four Sides, Three Entrées, One Carved Item</a:t>
            </a:r>
          </a:p>
          <a:p>
            <a:endParaRPr lang="en-US" sz="9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endParaRPr lang="en-US" sz="9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pPr>
              <a:lnSpc>
                <a:spcPct val="125000"/>
              </a:lnSpc>
            </a:pPr>
            <a:r>
              <a:rPr lang="en-US" sz="1000" dirty="0">
                <a:ea typeface="+mn-lt"/>
                <a:cs typeface="+mn-lt"/>
              </a:rPr>
              <a:t> </a:t>
            </a:r>
            <a:endParaRPr lang="en-US" dirty="0">
              <a:cs typeface="Calibri" panose="020F0502020204030204"/>
            </a:endParaRPr>
          </a:p>
          <a:p>
            <a:endParaRPr lang="en-US" altLang="en-US" sz="1000" dirty="0">
              <a:latin typeface="Gill Sans Light" panose="020B0302020104020203" pitchFamily="34" charset="-79"/>
              <a:cs typeface="Gill Sans Light" panose="020B0302020104020203" pitchFamily="34" charset="-79"/>
            </a:endParaRPr>
          </a:p>
        </p:txBody>
      </p:sp>
      <p:pic>
        <p:nvPicPr>
          <p:cNvPr id="3" name="Picture 2">
            <a:extLst>
              <a:ext uri="{FF2B5EF4-FFF2-40B4-BE49-F238E27FC236}">
                <a16:creationId xmlns:a16="http://schemas.microsoft.com/office/drawing/2014/main" id="{7BCBC07D-79D5-C94E-9612-87EE36ABEA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708" y="1623107"/>
            <a:ext cx="2618822" cy="3952939"/>
          </a:xfrm>
          <a:prstGeom prst="rect">
            <a:avLst/>
          </a:prstGeom>
        </p:spPr>
      </p:pic>
    </p:spTree>
    <p:extLst>
      <p:ext uri="{BB962C8B-B14F-4D97-AF65-F5344CB8AC3E}">
        <p14:creationId xmlns:p14="http://schemas.microsoft.com/office/powerpoint/2010/main" val="281950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0" y="6521462"/>
            <a:ext cx="9144000" cy="105157"/>
          </a:xfrm>
          <a:prstGeom prst="rect">
            <a:avLst/>
          </a:prstGeom>
        </p:spPr>
        <p:txBody>
          <a:bodyPr vert="horz" wrap="square" lIns="0" tIns="12700" rIns="0" bIns="0" rtlCol="0" anchor="t">
            <a:spAutoFit/>
          </a:bodyPr>
          <a:lstStyle/>
          <a:p>
            <a:pPr marL="12700" algn="ctr">
              <a:spcBef>
                <a:spcPts val="100"/>
              </a:spcBef>
            </a:pPr>
            <a:r>
              <a:rPr lang="en-US" sz="600" spc="-20" dirty="0">
                <a:solidFill>
                  <a:srgbClr val="808080"/>
                </a:solidFill>
                <a:latin typeface="Verdana"/>
                <a:cs typeface="Verdana"/>
              </a:rPr>
              <a:t>Prices are per person.  A customary taxable service charge and sales tax will be added to prices. </a:t>
            </a:r>
            <a:endParaRPr sz="600" dirty="0">
              <a:latin typeface="Verdan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29629" y="516118"/>
            <a:ext cx="9114371" cy="733819"/>
          </a:xfrm>
          <a:prstGeom prst="rect">
            <a:avLst/>
          </a:prstGeom>
          <a:noFill/>
        </p:spPr>
        <p:txBody>
          <a:bodyPr wrap="square" lIns="101882" tIns="50941" rIns="101882" bIns="50941" rtlCol="0">
            <a:spAutoFit/>
          </a:bodyPr>
          <a:lstStyle/>
          <a:p>
            <a:pPr algn="ctr"/>
            <a:r>
              <a:rPr lang="en-US" sz="2600" spc="930" dirty="0">
                <a:solidFill>
                  <a:srgbClr val="F56488"/>
                </a:solidFill>
                <a:latin typeface="Gill Sans" panose="020B0502020104020203" pitchFamily="34" charset="-79"/>
                <a:ea typeface="AppleGothic"/>
                <a:cs typeface="Gill Sans" panose="020B0502020104020203" pitchFamily="34" charset="-79"/>
              </a:rPr>
              <a:t>RADIANT PACKAGE CONTINUED </a:t>
            </a:r>
          </a:p>
          <a:p>
            <a:pPr algn="ctr"/>
            <a:endParaRPr lang="en-US" sz="1500" normalizeH="1" dirty="0">
              <a:solidFill>
                <a:srgbClr val="F56488"/>
              </a:solidFill>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3" y="1281954"/>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377825" y="5665338"/>
            <a:ext cx="261882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B15432-01E3-0C42-9AA9-1937758A008E}"/>
              </a:ext>
            </a:extLst>
          </p:cNvPr>
          <p:cNvSpPr txBox="1"/>
          <p:nvPr/>
        </p:nvSpPr>
        <p:spPr>
          <a:xfrm>
            <a:off x="3210777" y="1526973"/>
            <a:ext cx="5282168" cy="4093428"/>
          </a:xfrm>
          <a:prstGeom prst="rect">
            <a:avLst/>
          </a:prstGeom>
          <a:noFill/>
        </p:spPr>
        <p:txBody>
          <a:bodyPr wrap="square" lIns="91440" tIns="45720" rIns="91440" bIns="45720" anchor="t">
            <a:spAutoFit/>
          </a:bodyPr>
          <a:lstStyle/>
          <a:p>
            <a:r>
              <a:rPr lang="en-US" sz="1200" dirty="0">
                <a:solidFill>
                  <a:srgbClr val="F56488"/>
                </a:solidFill>
                <a:latin typeface="Gill Sans" panose="020B0502020104020203" pitchFamily="34" charset="-79"/>
                <a:ea typeface="Verdana"/>
                <a:cs typeface="Gill Sans" panose="020B0502020104020203" pitchFamily="34" charset="-79"/>
              </a:rPr>
              <a:t>STARTERS</a:t>
            </a:r>
          </a:p>
          <a:p>
            <a:endParaRPr lang="en-US" sz="1000" dirty="0">
              <a:solidFill>
                <a:srgbClr val="F56488"/>
              </a:solidFill>
              <a:latin typeface="Gill Sans" panose="020B0502020104020203" pitchFamily="34" charset="-79"/>
              <a:ea typeface="Verdana"/>
              <a:cs typeface="Gill Sans" panose="020B0502020104020203" pitchFamily="34" charset="-79"/>
            </a:endParaRPr>
          </a:p>
          <a:p>
            <a:pPr>
              <a:lnSpc>
                <a:spcPct val="150000"/>
              </a:lnSpc>
              <a:spcAft>
                <a:spcPts val="400"/>
              </a:spcAft>
            </a:pPr>
            <a:r>
              <a:rPr lang="en-US" sz="1000" dirty="0">
                <a:solidFill>
                  <a:srgbClr val="808080"/>
                </a:solidFill>
                <a:latin typeface="Gill Sans" panose="020B0502020104020203" pitchFamily="34" charset="-79"/>
                <a:ea typeface="Verdana"/>
                <a:cs typeface="Gill Sans" panose="020B0502020104020203" pitchFamily="34" charset="-79"/>
              </a:rPr>
              <a:t>Butternut Squash Soup</a:t>
            </a:r>
          </a:p>
          <a:p>
            <a:pPr>
              <a:lnSpc>
                <a:spcPct val="150000"/>
              </a:lnSpc>
              <a:spcAft>
                <a:spcPts val="400"/>
              </a:spcAft>
            </a:pPr>
            <a:r>
              <a:rPr lang="en-US" sz="1000" dirty="0">
                <a:solidFill>
                  <a:srgbClr val="808080"/>
                </a:solidFill>
                <a:latin typeface="Gill Sans" panose="020B0502020104020203" pitchFamily="34" charset="-79"/>
                <a:ea typeface="Verdana"/>
                <a:cs typeface="Gill Sans"/>
              </a:rPr>
              <a:t>Red Pepper &amp; Tomato Bisque</a:t>
            </a:r>
          </a:p>
          <a:p>
            <a:pPr>
              <a:lnSpc>
                <a:spcPct val="150000"/>
              </a:lnSpc>
              <a:spcAft>
                <a:spcPts val="400"/>
              </a:spcAft>
            </a:pPr>
            <a:r>
              <a:rPr lang="en-US" sz="1000" dirty="0">
                <a:solidFill>
                  <a:srgbClr val="808080"/>
                </a:solidFill>
                <a:latin typeface="Gill Sans" panose="020B0502020104020203" pitchFamily="34" charset="-79"/>
                <a:ea typeface="Verdana"/>
                <a:cs typeface="Gill Sans"/>
              </a:rPr>
              <a:t>Lobster Bisque </a:t>
            </a:r>
          </a:p>
          <a:p>
            <a:pPr>
              <a:lnSpc>
                <a:spcPct val="150000"/>
              </a:lnSpc>
              <a:spcAft>
                <a:spcPts val="400"/>
              </a:spcAft>
            </a:pPr>
            <a:r>
              <a:rPr lang="en-US" sz="1000" dirty="0">
                <a:solidFill>
                  <a:srgbClr val="808080"/>
                </a:solidFill>
                <a:latin typeface="Gill Sans" panose="020B0502020104020203" pitchFamily="34" charset="-79"/>
                <a:ea typeface="Verdana"/>
                <a:cs typeface="Gill Sans"/>
              </a:rPr>
              <a:t>Creamy Mushroom Soup</a:t>
            </a:r>
          </a:p>
          <a:p>
            <a:pPr>
              <a:lnSpc>
                <a:spcPct val="150000"/>
              </a:lnSpc>
              <a:spcAft>
                <a:spcPts val="400"/>
              </a:spcAft>
            </a:pPr>
            <a:endParaRPr lang="en-US" sz="1000" dirty="0">
              <a:solidFill>
                <a:srgbClr val="808080"/>
              </a:solidFill>
              <a:latin typeface="Gill Sans" panose="020B0502020104020203" pitchFamily="34" charset="-79"/>
              <a:ea typeface="Verdana"/>
              <a:cs typeface="Gill Sans"/>
            </a:endParaRPr>
          </a:p>
          <a:p>
            <a:pPr>
              <a:lnSpc>
                <a:spcPct val="150000"/>
              </a:lnSpc>
              <a:spcAft>
                <a:spcPts val="400"/>
              </a:spcAft>
            </a:pPr>
            <a:r>
              <a:rPr lang="en-US" sz="1000" dirty="0">
                <a:solidFill>
                  <a:srgbClr val="808080"/>
                </a:solidFill>
                <a:latin typeface="Gill Sans" panose="020B0502020104020203" pitchFamily="34" charset="-79"/>
                <a:ea typeface="Verdana"/>
                <a:cs typeface="Gill Sans"/>
              </a:rPr>
              <a:t>Field Green: Spring Mix, Grape Tomatoes, Cucumbers, Carrots, &amp; Croutons. Served with a Balsamic Vinaigrette</a:t>
            </a:r>
          </a:p>
          <a:p>
            <a:pPr>
              <a:lnSpc>
                <a:spcPct val="150000"/>
              </a:lnSpc>
              <a:spcAft>
                <a:spcPts val="400"/>
              </a:spcAft>
            </a:pPr>
            <a:r>
              <a:rPr lang="en-US" sz="1000" dirty="0">
                <a:solidFill>
                  <a:srgbClr val="808080"/>
                </a:solidFill>
                <a:latin typeface="Gill Sans" panose="020B0502020104020203" pitchFamily="34" charset="-79"/>
                <a:ea typeface="Verdana"/>
                <a:cs typeface="Gill Sans"/>
              </a:rPr>
              <a:t>Kale Salad: Kale, Spinach, Cherries, Walnuts, &amp; Feta Cheese. Served with an Apple Vinaigrette</a:t>
            </a:r>
            <a:r>
              <a:rPr lang="en-US" sz="1000" dirty="0">
                <a:solidFill>
                  <a:srgbClr val="808080"/>
                </a:solidFill>
                <a:latin typeface="Gill Sans" panose="020B0502020104020203" pitchFamily="34" charset="-79"/>
                <a:ea typeface="Verdana"/>
                <a:cs typeface="Gill Sans" panose="020B0502020104020203" pitchFamily="34" charset="-79"/>
              </a:rPr>
              <a:t>	</a:t>
            </a:r>
          </a:p>
          <a:p>
            <a:pPr>
              <a:lnSpc>
                <a:spcPct val="150000"/>
              </a:lnSpc>
              <a:spcAft>
                <a:spcPts val="400"/>
              </a:spcAft>
            </a:pPr>
            <a:r>
              <a:rPr lang="en-US" sz="1000" dirty="0">
                <a:solidFill>
                  <a:srgbClr val="808080"/>
                </a:solidFill>
                <a:latin typeface="Gill Sans" panose="020B0502020104020203" pitchFamily="34" charset="-79"/>
                <a:ea typeface="Verdana"/>
                <a:cs typeface="Gill Sans"/>
              </a:rPr>
              <a:t>Traditional Wedge Salad: Baby Iceberg, Bacon, Grape Tomatoes, &amp; Bleu Cheese Crumbles. Served with Ranch</a:t>
            </a:r>
            <a:endParaRPr lang="en-US" sz="1000" dirty="0">
              <a:solidFill>
                <a:srgbClr val="808080"/>
              </a:solidFill>
              <a:latin typeface="Gill Sans" panose="020B0502020104020203" pitchFamily="34" charset="-79"/>
              <a:ea typeface="Verdana"/>
              <a:cs typeface="Gill Sans" panose="020B0502020104020203" pitchFamily="34" charset="-79"/>
            </a:endParaRPr>
          </a:p>
          <a:p>
            <a:pPr>
              <a:lnSpc>
                <a:spcPct val="150000"/>
              </a:lnSpc>
              <a:spcAft>
                <a:spcPts val="400"/>
              </a:spcAft>
            </a:pPr>
            <a:r>
              <a:rPr lang="en-US" sz="1000" dirty="0">
                <a:solidFill>
                  <a:srgbClr val="808080"/>
                </a:solidFill>
                <a:latin typeface="Gill Sans" panose="020B0502020104020203" pitchFamily="34" charset="-79"/>
                <a:ea typeface="Verdana"/>
                <a:cs typeface="Gill Sans"/>
              </a:rPr>
              <a:t>Traditional Caesar: Romaine, Shaved Parmesan, Croutons, &amp; Caesar Dressing </a:t>
            </a:r>
          </a:p>
          <a:p>
            <a:pPr>
              <a:defRPr/>
            </a:pPr>
            <a:endParaRPr lang="en-US" sz="1000" dirty="0">
              <a:latin typeface="Gill Sans Light" panose="020B0302020104020203" pitchFamily="34" charset="-79"/>
              <a:cs typeface="Gill Sans Light" panose="020B0302020104020203" pitchFamily="34" charset="-79"/>
            </a:endParaRPr>
          </a:p>
          <a:p>
            <a:pPr>
              <a:defRPr/>
            </a:pPr>
            <a:endParaRPr lang="en-US" sz="1000" dirty="0">
              <a:latin typeface="Gill Sans Light" panose="020B0302020104020203" pitchFamily="34" charset="-79"/>
              <a:cs typeface="Gill Sans Light" panose="020B0302020104020203" pitchFamily="34" charset="-79"/>
            </a:endParaRPr>
          </a:p>
          <a:p>
            <a:pPr>
              <a:defRPr/>
            </a:pPr>
            <a:endParaRPr lang="en-US" sz="1000" dirty="0">
              <a:latin typeface="Gill Sans Light" panose="020B0302020104020203" pitchFamily="34" charset="-79"/>
              <a:cs typeface="Gill Sans Light" panose="020B0302020104020203" pitchFamily="34" charset="-79"/>
            </a:endParaRPr>
          </a:p>
        </p:txBody>
      </p:sp>
      <p:sp>
        <p:nvSpPr>
          <p:cNvPr id="15" name="TextBox 6">
            <a:extLst>
              <a:ext uri="{FF2B5EF4-FFF2-40B4-BE49-F238E27FC236}">
                <a16:creationId xmlns:a16="http://schemas.microsoft.com/office/drawing/2014/main" id="{FAB571EF-C6BC-DD41-9B99-1B090A71825B}"/>
              </a:ext>
            </a:extLst>
          </p:cNvPr>
          <p:cNvSpPr txBox="1">
            <a:spLocks noChangeArrowheads="1"/>
          </p:cNvSpPr>
          <p:nvPr/>
        </p:nvSpPr>
        <p:spPr bwMode="auto">
          <a:xfrm flipV="1">
            <a:off x="2605970" y="3726009"/>
            <a:ext cx="63229" cy="56183"/>
          </a:xfrm>
          <a:prstGeom prst="rect">
            <a:avLst/>
          </a:prstGeom>
          <a:noFill/>
          <a:ln w="9525">
            <a:noFill/>
            <a:miter lim="800000"/>
            <a:headEnd/>
            <a:tailEnd/>
          </a:ln>
        </p:spPr>
        <p:txBody>
          <a:bodyPr wrap="square" lIns="91440" tIns="45720" rIns="91440" bIns="45720" anchor="t">
            <a:spAutoFit/>
          </a:bodyPr>
          <a:lstStyle/>
          <a:p>
            <a:endParaRPr lang="en-US" altLang="en-US" sz="1200" spc="300" dirty="0">
              <a:solidFill>
                <a:srgbClr val="F56488"/>
              </a:solidFill>
              <a:latin typeface="Gill Sans Light" panose="020B0302020104020203" pitchFamily="34" charset="-79"/>
              <a:cs typeface="Gill Sans Light" panose="020B0302020104020203" pitchFamily="34" charset="-79"/>
            </a:endParaRPr>
          </a:p>
        </p:txBody>
      </p:sp>
      <p:sp>
        <p:nvSpPr>
          <p:cNvPr id="16" name="Rectangle 15">
            <a:extLst>
              <a:ext uri="{FF2B5EF4-FFF2-40B4-BE49-F238E27FC236}">
                <a16:creationId xmlns:a16="http://schemas.microsoft.com/office/drawing/2014/main" id="{BAAB3897-1954-5B49-920E-9B2834D8C28E}"/>
              </a:ext>
            </a:extLst>
          </p:cNvPr>
          <p:cNvSpPr/>
          <p:nvPr/>
        </p:nvSpPr>
        <p:spPr>
          <a:xfrm>
            <a:off x="3531476" y="2118152"/>
            <a:ext cx="4961469" cy="246221"/>
          </a:xfrm>
          <a:prstGeom prst="rect">
            <a:avLst/>
          </a:prstGeom>
        </p:spPr>
        <p:txBody>
          <a:bodyPr wrap="square" lIns="91440" tIns="45720" rIns="91440" bIns="45720" anchor="t">
            <a:spAutoFit/>
          </a:bodyPr>
          <a:lstStyle/>
          <a:p>
            <a:pPr fontAlgn="auto">
              <a:spcBef>
                <a:spcPts val="0"/>
              </a:spcBef>
              <a:spcAft>
                <a:spcPts val="0"/>
              </a:spcAft>
              <a:defRPr/>
            </a:pPr>
            <a:endParaRPr lang="en-US" sz="1000" b="1" dirty="0">
              <a:latin typeface="Gill Sans Light" panose="020B0302020104020203" pitchFamily="34" charset="-79"/>
              <a:cs typeface="Gill Sans Light" panose="020B0302020104020203" pitchFamily="34" charset="-79"/>
            </a:endParaRPr>
          </a:p>
        </p:txBody>
      </p:sp>
      <p:pic>
        <p:nvPicPr>
          <p:cNvPr id="12" name="Picture 5" descr="A picture containing cake, plant, flower, bouquet&#10;&#10;Description automatically generated">
            <a:extLst>
              <a:ext uri="{FF2B5EF4-FFF2-40B4-BE49-F238E27FC236}">
                <a16:creationId xmlns:a16="http://schemas.microsoft.com/office/drawing/2014/main" id="{6F3CA17D-CF96-4446-8F25-032E6273560C}"/>
              </a:ext>
            </a:extLst>
          </p:cNvPr>
          <p:cNvPicPr>
            <a:picLocks noChangeAspect="1"/>
          </p:cNvPicPr>
          <p:nvPr/>
        </p:nvPicPr>
        <p:blipFill rotWithShape="1">
          <a:blip r:embed="rId2"/>
          <a:srcRect l="25303" r="31818" b="-228"/>
          <a:stretch/>
        </p:blipFill>
        <p:spPr>
          <a:xfrm>
            <a:off x="499566" y="1526973"/>
            <a:ext cx="2497081" cy="3892334"/>
          </a:xfrm>
          <a:prstGeom prst="rect">
            <a:avLst/>
          </a:prstGeom>
        </p:spPr>
      </p:pic>
    </p:spTree>
    <p:extLst>
      <p:ext uri="{BB962C8B-B14F-4D97-AF65-F5344CB8AC3E}">
        <p14:creationId xmlns:p14="http://schemas.microsoft.com/office/powerpoint/2010/main" val="147388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0" y="6595088"/>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lang="en-US" sz="600" b="0" i="0" u="none" strike="noStrike" kern="1200" cap="none" spc="-20" normalizeH="0" baseline="0" noProof="0" dirty="0">
                <a:ln>
                  <a:noFill/>
                </a:ln>
                <a:solidFill>
                  <a:srgbClr val="808080"/>
                </a:solidFill>
                <a:effectLst/>
                <a:uLnTx/>
                <a:uFillTx/>
                <a:latin typeface="Verdana"/>
                <a:ea typeface="+mn-ea"/>
                <a:cs typeface="Verdana"/>
              </a:rPr>
              <a:t>Prices are per person.  A customary taxable service charge and sales tax will be added to prices. </a:t>
            </a:r>
            <a:endParaRPr kumimoji="0" sz="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29629" y="351006"/>
            <a:ext cx="9114371" cy="502986"/>
          </a:xfrm>
          <a:prstGeom prst="rect">
            <a:avLst/>
          </a:prstGeom>
          <a:noFill/>
        </p:spPr>
        <p:txBody>
          <a:bodyPr wrap="square" lIns="101882" tIns="50941" rIns="101882" bIns="50941" rtlCol="0">
            <a:spAutoFit/>
          </a:bodyPr>
          <a:lstStyle/>
          <a:p>
            <a:pPr algn="ctr"/>
            <a:r>
              <a:rPr lang="en-US" sz="2600" spc="930" dirty="0">
                <a:solidFill>
                  <a:srgbClr val="F56488"/>
                </a:solidFill>
                <a:latin typeface="Gill Sans" panose="020B0502020104020203" pitchFamily="34" charset="-79"/>
                <a:ea typeface="AppleGothic"/>
                <a:cs typeface="Gill Sans" panose="020B0502020104020203" pitchFamily="34" charset="-79"/>
              </a:rPr>
              <a:t>RADIANT PACKAGE CONTINUED </a:t>
            </a: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16837" y="998175"/>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4557187" y="1407934"/>
            <a:ext cx="14813" cy="395256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47E29-1843-AC46-A728-07CFB9CD20B3}"/>
              </a:ext>
            </a:extLst>
          </p:cNvPr>
          <p:cNvSpPr txBox="1"/>
          <p:nvPr/>
        </p:nvSpPr>
        <p:spPr>
          <a:xfrm>
            <a:off x="803823" y="1407934"/>
            <a:ext cx="3559274" cy="5339923"/>
          </a:xfrm>
          <a:prstGeom prst="rect">
            <a:avLst/>
          </a:prstGeom>
          <a:noFill/>
        </p:spPr>
        <p:txBody>
          <a:bodyPr wrap="square" rtlCol="0">
            <a:spAutoFit/>
          </a:bodyPr>
          <a:lstStyle/>
          <a:p>
            <a:r>
              <a:rPr lang="en-US" sz="1100" dirty="0">
                <a:solidFill>
                  <a:srgbClr val="F56488"/>
                </a:solidFill>
                <a:latin typeface="Gill Sans" panose="020B0502020104020203" pitchFamily="34" charset="-79"/>
                <a:ea typeface="Verdana"/>
                <a:cs typeface="Gill Sans" panose="020B0502020104020203" pitchFamily="34" charset="-79"/>
              </a:rPr>
              <a:t>ENTRÉES</a:t>
            </a: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Herb Roasted Chicken with Lemon Herb Jus</a:t>
            </a: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Beef Short Ribs with Red Wine Jus &amp; Crispy Onions</a:t>
            </a:r>
          </a:p>
          <a:p>
            <a:pPr>
              <a:lnSpc>
                <a:spcPct val="150000"/>
              </a:lnSpc>
              <a:spcAft>
                <a:spcPts val="400"/>
              </a:spcAft>
            </a:pPr>
            <a:r>
              <a:rPr lang="en-US" sz="1000" dirty="0">
                <a:solidFill>
                  <a:srgbClr val="808080"/>
                </a:solidFill>
                <a:latin typeface="Gill Sans" panose="020B0502020104020203" pitchFamily="34" charset="-79"/>
                <a:ea typeface="Verdana"/>
                <a:cs typeface="Gill Sans" panose="020B0502020104020203" pitchFamily="34" charset="-79"/>
              </a:rPr>
              <a:t>Beef Medallions with Caramelized Pearl Onions &amp; Demi-Glace</a:t>
            </a: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Salmon </a:t>
            </a:r>
            <a:r>
              <a:rPr lang="en-US" sz="1000" dirty="0">
                <a:solidFill>
                  <a:srgbClr val="808080"/>
                </a:solidFill>
                <a:latin typeface="Gill Sans" panose="020B0502020104020203" pitchFamily="34" charset="-79"/>
                <a:ea typeface="Verdana"/>
                <a:cs typeface="Gill Sans" panose="020B0502020104020203" pitchFamily="34" charset="-79"/>
              </a:rPr>
              <a:t>with a Roasted Red Pepper Vinaigrette </a:t>
            </a:r>
          </a:p>
          <a:p>
            <a:pPr>
              <a:lnSpc>
                <a:spcPct val="150000"/>
              </a:lnSpc>
              <a:spcAft>
                <a:spcPts val="400"/>
              </a:spcAft>
            </a:pPr>
            <a:r>
              <a:rPr lang="en-US" sz="1000" dirty="0">
                <a:solidFill>
                  <a:srgbClr val="808080"/>
                </a:solidFill>
                <a:latin typeface="Gill Sans" panose="020B0502020104020203" pitchFamily="34" charset="-79"/>
                <a:ea typeface="Verdana"/>
                <a:cs typeface="Gill Sans" panose="020B0502020104020203" pitchFamily="34" charset="-79"/>
              </a:rPr>
              <a:t>Pork Loin with Caramelized Apples &amp; a Mustard Cream Sauce</a:t>
            </a: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Wild Mushroom Risotto</a:t>
            </a:r>
          </a:p>
          <a:p>
            <a:pPr marL="0" marR="0" lvl="0" indent="0" algn="l" defTabSz="457200" rtl="0" eaLnBrk="1" fontAlgn="auto" latinLnBrk="0" hangingPunct="1">
              <a:lnSpc>
                <a:spcPct val="150000"/>
              </a:lnSpc>
              <a:spcBef>
                <a:spcPts val="0"/>
              </a:spcBef>
              <a:spcAft>
                <a:spcPts val="400"/>
              </a:spcAft>
              <a:buClrTx/>
              <a:buSzTx/>
              <a:buFontTx/>
              <a:buNone/>
              <a:tabLst/>
              <a:defRPr/>
            </a:pPr>
            <a:endParaRPr kumimoji="0" lang="en-US" sz="12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endParaRPr>
          </a:p>
          <a:p>
            <a:r>
              <a:rPr lang="en-US" sz="1200" dirty="0">
                <a:solidFill>
                  <a:srgbClr val="F56488"/>
                </a:solidFill>
                <a:latin typeface="Gill Sans" panose="020B0502020104020203" pitchFamily="34" charset="-79"/>
                <a:ea typeface="Verdana"/>
                <a:cs typeface="Gill Sans" panose="020B0502020104020203" pitchFamily="34" charset="-79"/>
              </a:rPr>
              <a:t>CARVED SELECTIONS</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Prime Rib</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Roasted Turkey Breast</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Pork Loin</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NY Striploin</a:t>
            </a:r>
          </a:p>
          <a:p>
            <a:pPr lvl="0">
              <a:lnSpc>
                <a:spcPct val="150000"/>
              </a:lnSpc>
              <a:spcAft>
                <a:spcPts val="400"/>
              </a:spcAft>
              <a:defRPr/>
            </a:pPr>
            <a:r>
              <a:rPr lang="en-US" sz="1000" dirty="0">
                <a:solidFill>
                  <a:srgbClr val="808080"/>
                </a:solidFill>
                <a:latin typeface="Gill Sans" panose="020B0502020104020203" pitchFamily="34" charset="-79"/>
                <a:ea typeface="Verdana"/>
                <a:cs typeface="Gill Sans" panose="020B0502020104020203" pitchFamily="34" charset="-79"/>
              </a:rPr>
              <a:t>Salmon</a:t>
            </a:r>
          </a:p>
          <a:p>
            <a:pPr marL="0" marR="0" lvl="0" indent="0" algn="l" defTabSz="457200" rtl="0" eaLnBrk="1" fontAlgn="auto" latinLnBrk="0" hangingPunct="1">
              <a:lnSpc>
                <a:spcPct val="150000"/>
              </a:lnSpc>
              <a:spcBef>
                <a:spcPts val="0"/>
              </a:spcBef>
              <a:spcAft>
                <a:spcPts val="40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40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a:endParaRP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a:rPr>
              <a:t>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Gill Sans Light" panose="020B03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p:txBody>
      </p:sp>
      <p:sp>
        <p:nvSpPr>
          <p:cNvPr id="11" name="TextBox 10">
            <a:extLst>
              <a:ext uri="{FF2B5EF4-FFF2-40B4-BE49-F238E27FC236}">
                <a16:creationId xmlns:a16="http://schemas.microsoft.com/office/drawing/2014/main" id="{52C7AEB9-E064-46D9-B7DB-DC8419905A5C}"/>
              </a:ext>
            </a:extLst>
          </p:cNvPr>
          <p:cNvSpPr txBox="1"/>
          <p:nvPr/>
        </p:nvSpPr>
        <p:spPr>
          <a:xfrm>
            <a:off x="4965290" y="1260040"/>
            <a:ext cx="3170243" cy="31598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a:p>
            <a:r>
              <a:rPr lang="en-US" sz="1100" dirty="0">
                <a:solidFill>
                  <a:srgbClr val="F56488"/>
                </a:solidFill>
                <a:latin typeface="Gill Sans" panose="020B0502020104020203" pitchFamily="34" charset="-79"/>
                <a:ea typeface="Verdana"/>
                <a:cs typeface="Gill Sans" panose="020B0502020104020203" pitchFamily="34" charset="-79"/>
              </a:rPr>
              <a:t>SIDES</a:t>
            </a: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Rosemary Roasted Potatoes</a:t>
            </a: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Garlic &amp; Chive Mashed Potatoes</a:t>
            </a: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Au Gratin Potatoes</a:t>
            </a: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Rice Pilaf</a:t>
            </a:r>
          </a:p>
          <a:p>
            <a:pPr marL="0" marR="0" lvl="0" indent="0" algn="l" defTabSz="457200" rtl="0" eaLnBrk="1" fontAlgn="auto" latinLnBrk="0" hangingPunct="1">
              <a:lnSpc>
                <a:spcPct val="150000"/>
              </a:lnSpc>
              <a:spcBef>
                <a:spcPts val="0"/>
              </a:spcBef>
              <a:spcAft>
                <a:spcPts val="400"/>
              </a:spcAft>
              <a:buClrTx/>
              <a:buSzTx/>
              <a:buFontTx/>
              <a:buNone/>
              <a:tabLst/>
              <a:defRPr/>
            </a:pPr>
            <a:r>
              <a:rPr lang="en-US" sz="1000" dirty="0">
                <a:solidFill>
                  <a:srgbClr val="808080"/>
                </a:solidFill>
                <a:latin typeface="Gill Sans" panose="020B0502020104020203" pitchFamily="34" charset="-79"/>
                <a:ea typeface="Verdana"/>
                <a:cs typeface="Gill Sans" panose="020B0502020104020203" pitchFamily="34" charset="-79"/>
              </a:rPr>
              <a:t>Creamy Polenta</a:t>
            </a: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rPr>
              <a:t>Charred Broccolini with Garlic Chili Oil</a:t>
            </a:r>
          </a:p>
          <a:p>
            <a:pPr marL="0" marR="0" lvl="0" indent="0" algn="l" defTabSz="457200" rtl="0" eaLnBrk="1" fontAlgn="auto" latinLnBrk="0" hangingPunct="1">
              <a:lnSpc>
                <a:spcPct val="150000"/>
              </a:lnSpc>
              <a:spcBef>
                <a:spcPts val="0"/>
              </a:spcBef>
              <a:spcAft>
                <a:spcPts val="400"/>
              </a:spcAft>
              <a:buClrTx/>
              <a:buSzTx/>
              <a:buFontTx/>
              <a:buNone/>
              <a:tabLst/>
              <a:defRPr/>
            </a:pPr>
            <a:r>
              <a:rPr lang="en-US" sz="1000" dirty="0">
                <a:solidFill>
                  <a:srgbClr val="808080"/>
                </a:solidFill>
                <a:latin typeface="Gill Sans" panose="020B0502020104020203" pitchFamily="34" charset="-79"/>
                <a:ea typeface="Verdana"/>
                <a:cs typeface="Gill Sans" panose="020B0502020104020203" pitchFamily="34" charset="-79"/>
              </a:rPr>
              <a:t>Grilled</a:t>
            </a: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panose="020B0502020104020203" pitchFamily="34" charset="-79"/>
            </a:endParaRPr>
          </a:p>
          <a:p>
            <a:pPr marL="0" marR="0" lvl="0" indent="0" algn="l" defTabSz="457200" rtl="0" eaLnBrk="1" fontAlgn="auto" latinLnBrk="0" hangingPunct="1">
              <a:lnSpc>
                <a:spcPct val="150000"/>
              </a:lnSpc>
              <a:spcBef>
                <a:spcPts val="0"/>
              </a:spcBef>
              <a:spcAft>
                <a:spcPts val="40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a:endParaRPr>
          </a:p>
          <a:p>
            <a:pPr marL="0" marR="0" lvl="0" indent="0" algn="l" defTabSz="457200" rtl="0" eaLnBrk="1" fontAlgn="auto" latinLnBrk="0" hangingPunct="1">
              <a:lnSpc>
                <a:spcPct val="15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Gill Sans" panose="020B0502020104020203" pitchFamily="34" charset="-79"/>
                <a:ea typeface="Verdana"/>
                <a:cs typeface="Gill Sans"/>
              </a:rPr>
              <a:t>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Gill Sans Light" panose="020B03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p:txBody>
      </p:sp>
    </p:spTree>
    <p:extLst>
      <p:ext uri="{BB962C8B-B14F-4D97-AF65-F5344CB8AC3E}">
        <p14:creationId xmlns:p14="http://schemas.microsoft.com/office/powerpoint/2010/main" val="122138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1" y="6500135"/>
            <a:ext cx="9144000" cy="105157"/>
          </a:xfrm>
          <a:prstGeom prst="rect">
            <a:avLst/>
          </a:prstGeom>
        </p:spPr>
        <p:txBody>
          <a:bodyPr vert="horz" wrap="square" lIns="0" tIns="12700" rIns="0" bIns="0" rtlCol="0" anchor="t">
            <a:spAutoFit/>
          </a:bodyPr>
          <a:lstStyle/>
          <a:p>
            <a:pPr marL="12700" algn="ctr">
              <a:spcBef>
                <a:spcPts val="100"/>
              </a:spcBef>
            </a:pPr>
            <a:r>
              <a:rPr lang="en-US" sz="600" spc="-20" dirty="0">
                <a:solidFill>
                  <a:srgbClr val="808080"/>
                </a:solidFill>
                <a:latin typeface="Verdana"/>
                <a:cs typeface="Verdana"/>
              </a:rPr>
              <a:t>Prices are per person.  A customary taxable service charge and sales tax will be added to prices. </a:t>
            </a:r>
            <a:endParaRPr sz="600" dirty="0">
              <a:latin typeface="Verdan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29629" y="516118"/>
            <a:ext cx="9114371" cy="502986"/>
          </a:xfrm>
          <a:prstGeom prst="rect">
            <a:avLst/>
          </a:prstGeom>
          <a:noFill/>
        </p:spPr>
        <p:txBody>
          <a:bodyPr wrap="square" lIns="101882" tIns="50941" rIns="101882" bIns="50941" rtlCol="0">
            <a:spAutoFit/>
          </a:bodyPr>
          <a:lstStyle/>
          <a:p>
            <a:pPr algn="ctr"/>
            <a:r>
              <a:rPr lang="en-US" sz="2600" spc="930" dirty="0">
                <a:solidFill>
                  <a:srgbClr val="F56488"/>
                </a:solidFill>
                <a:latin typeface="Gill Sans" panose="020B0502020104020203" pitchFamily="34" charset="-79"/>
                <a:ea typeface="AppleGothic"/>
                <a:cs typeface="Gill Sans" panose="020B0502020104020203" pitchFamily="34" charset="-79"/>
              </a:rPr>
              <a:t>MARQUIS PACKAGE</a:t>
            </a:r>
            <a:endParaRPr lang="en-US" sz="1500" normalizeH="1" dirty="0">
              <a:solidFill>
                <a:srgbClr val="F56488"/>
              </a:solidFill>
              <a:latin typeface="Gill Sans" panose="020B0502020104020203" pitchFamily="34" charset="-79"/>
              <a:ea typeface="AppleGothic"/>
              <a:cs typeface="Gill Sans" panose="020B0502020104020203" pitchFamily="34" charset="-79"/>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02023" y="1281954"/>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647703" y="5535940"/>
            <a:ext cx="236614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9C26551-95C9-CA4A-AF0A-2C770F5E78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1097" y="2367282"/>
            <a:ext cx="3539353" cy="2366141"/>
          </a:xfrm>
          <a:prstGeom prst="rect">
            <a:avLst/>
          </a:prstGeom>
        </p:spPr>
      </p:pic>
      <p:sp>
        <p:nvSpPr>
          <p:cNvPr id="2" name="Rectangle 1">
            <a:extLst>
              <a:ext uri="{FF2B5EF4-FFF2-40B4-BE49-F238E27FC236}">
                <a16:creationId xmlns:a16="http://schemas.microsoft.com/office/drawing/2014/main" id="{5084709C-8E08-4A35-8DFA-EC2772DBD046}"/>
              </a:ext>
            </a:extLst>
          </p:cNvPr>
          <p:cNvSpPr/>
          <p:nvPr/>
        </p:nvSpPr>
        <p:spPr>
          <a:xfrm>
            <a:off x="3422189" y="1780676"/>
            <a:ext cx="4572000" cy="1508105"/>
          </a:xfrm>
          <a:prstGeom prst="rect">
            <a:avLst/>
          </a:prstGeom>
        </p:spPr>
        <p:txBody>
          <a:bodyPr>
            <a:spAutoFit/>
          </a:bodyPr>
          <a:lstStyle/>
          <a:p>
            <a:r>
              <a:rPr lang="en-US" sz="1200" dirty="0">
                <a:solidFill>
                  <a:srgbClr val="F56488"/>
                </a:solidFill>
                <a:latin typeface="Gill Sans" panose="020B0502020104020203" pitchFamily="34" charset="-79"/>
                <a:ea typeface="Verdana"/>
                <a:cs typeface="Gill Sans" panose="020B0502020104020203" pitchFamily="34" charset="-79"/>
              </a:rPr>
              <a:t>PLATED DINNER</a:t>
            </a:r>
          </a:p>
          <a:p>
            <a:endPar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pPr>
              <a:lnSpc>
                <a:spcPct val="150000"/>
              </a:lnSpc>
            </a:pPr>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Plated Dinners Include the Following:</a:t>
            </a:r>
          </a:p>
          <a:p>
            <a:pPr>
              <a:lnSpc>
                <a:spcPct val="150000"/>
              </a:lnSpc>
            </a:pPr>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Wedding Package</a:t>
            </a:r>
          </a:p>
          <a:p>
            <a:pPr>
              <a:lnSpc>
                <a:spcPct val="150000"/>
              </a:lnSpc>
            </a:pPr>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Choice of Appetizer Display</a:t>
            </a:r>
          </a:p>
          <a:p>
            <a:pPr>
              <a:lnSpc>
                <a:spcPct val="150000"/>
              </a:lnSpc>
            </a:pPr>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Fresh Baked Rolls, Choice of Starter, Choice of Entrée  </a:t>
            </a:r>
          </a:p>
          <a:p>
            <a:endPar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endParaRPr>
          </a:p>
        </p:txBody>
      </p:sp>
      <p:sp>
        <p:nvSpPr>
          <p:cNvPr id="3" name="Rectangle 2">
            <a:extLst>
              <a:ext uri="{FF2B5EF4-FFF2-40B4-BE49-F238E27FC236}">
                <a16:creationId xmlns:a16="http://schemas.microsoft.com/office/drawing/2014/main" id="{36F4474F-6133-474A-9E0E-44260F981F5F}"/>
              </a:ext>
            </a:extLst>
          </p:cNvPr>
          <p:cNvSpPr/>
          <p:nvPr/>
        </p:nvSpPr>
        <p:spPr>
          <a:xfrm>
            <a:off x="3422189" y="3429000"/>
            <a:ext cx="4572000" cy="1815882"/>
          </a:xfrm>
          <a:prstGeom prst="rect">
            <a:avLst/>
          </a:prstGeom>
        </p:spPr>
        <p:txBody>
          <a:bodyPr>
            <a:spAutoFit/>
          </a:bodyPr>
          <a:lstStyle/>
          <a:p>
            <a:r>
              <a:rPr lang="en-US" sz="1200" dirty="0">
                <a:solidFill>
                  <a:srgbClr val="F56488"/>
                </a:solidFill>
                <a:latin typeface="Gill Sans" panose="020B0502020104020203" pitchFamily="34" charset="-79"/>
                <a:ea typeface="Verdana"/>
                <a:cs typeface="Gill Sans" panose="020B0502020104020203" pitchFamily="34" charset="-79"/>
              </a:rPr>
              <a:t>APPETIZER DISPLAY</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Choose one of the following options. Displays included in the package price</a:t>
            </a:r>
          </a:p>
          <a:p>
            <a:endPar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Fruit Display</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Selection of the Season’s Best with Yogurt Dip</a:t>
            </a:r>
          </a:p>
          <a:p>
            <a:endPar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Vegetable Crudité</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Served with Hummus or Spinach &amp; Artichoke Dip</a:t>
            </a:r>
          </a:p>
          <a:p>
            <a:endPar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endParaRPr>
          </a:p>
          <a:p>
            <a:r>
              <a:rPr lang="en-US" sz="1000" b="1" dirty="0">
                <a:solidFill>
                  <a:schemeClr val="tx1">
                    <a:lumMod val="50000"/>
                    <a:lumOff val="50000"/>
                  </a:schemeClr>
                </a:solidFill>
                <a:latin typeface="Gill Sans" panose="020B0502020104020203" pitchFamily="34" charset="-79"/>
                <a:ea typeface="Verdana"/>
                <a:cs typeface="Gill Sans" panose="020B0502020104020203" pitchFamily="34" charset="-79"/>
              </a:rPr>
              <a:t>Cheese Display</a:t>
            </a:r>
          </a:p>
          <a:p>
            <a:r>
              <a:rPr lang="en-US" sz="1000" dirty="0">
                <a:solidFill>
                  <a:schemeClr val="tx1">
                    <a:lumMod val="50000"/>
                    <a:lumOff val="50000"/>
                  </a:schemeClr>
                </a:solidFill>
                <a:latin typeface="Gill Sans" panose="020B0502020104020203" pitchFamily="34" charset="-79"/>
                <a:ea typeface="Verdana"/>
                <a:cs typeface="Gill Sans" panose="020B0502020104020203" pitchFamily="34" charset="-79"/>
              </a:rPr>
              <a:t>Imported &amp; Domestic Variety of Cheese with Assorted Crackers &amp; Nita Crisps</a:t>
            </a:r>
          </a:p>
        </p:txBody>
      </p:sp>
    </p:spTree>
    <p:extLst>
      <p:ext uri="{BB962C8B-B14F-4D97-AF65-F5344CB8AC3E}">
        <p14:creationId xmlns:p14="http://schemas.microsoft.com/office/powerpoint/2010/main" val="352208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0" y="6521462"/>
            <a:ext cx="9144000" cy="105157"/>
          </a:xfrm>
          <a:prstGeom prst="rect">
            <a:avLst/>
          </a:prstGeom>
        </p:spPr>
        <p:txBody>
          <a:bodyPr vert="horz" wrap="square" lIns="0" tIns="12700" rIns="0" bIns="0" rtlCol="0" anchor="t">
            <a:spAutoFit/>
          </a:bodyPr>
          <a:lstStyle/>
          <a:p>
            <a:pPr marL="12700" algn="ctr">
              <a:spcBef>
                <a:spcPts val="100"/>
              </a:spcBef>
            </a:pPr>
            <a:r>
              <a:rPr lang="en-US" sz="600" spc="-20" dirty="0">
                <a:solidFill>
                  <a:srgbClr val="808080"/>
                </a:solidFill>
                <a:latin typeface="Verdana"/>
                <a:cs typeface="Verdana"/>
              </a:rPr>
              <a:t>Prices are per person.  A customary taxable service charge and sales tax will be added to prices. </a:t>
            </a:r>
            <a:endParaRPr sz="600" dirty="0">
              <a:latin typeface="Verdan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14814" y="338244"/>
            <a:ext cx="9114371" cy="502986"/>
          </a:xfrm>
          <a:prstGeom prst="rect">
            <a:avLst/>
          </a:prstGeom>
          <a:noFill/>
        </p:spPr>
        <p:txBody>
          <a:bodyPr wrap="square" lIns="101882" tIns="50941" rIns="101882" bIns="50941" rtlCol="0" anchor="t">
            <a:spAutoFit/>
          </a:bodyPr>
          <a:lstStyle/>
          <a:p>
            <a:pPr algn="ctr"/>
            <a:r>
              <a:rPr lang="en-US" sz="2600" spc="930" dirty="0">
                <a:solidFill>
                  <a:srgbClr val="F56488"/>
                </a:solidFill>
                <a:ea typeface="+mn-lt"/>
                <a:cs typeface="+mn-lt"/>
              </a:rPr>
              <a:t>MARQUIS PACKAGE CONTINUED</a:t>
            </a:r>
            <a:endParaRPr lang="en-US" dirty="0">
              <a:ea typeface="+mn-lt"/>
              <a:cs typeface="+mn-lt"/>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487208" y="1051530"/>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6">
            <a:extLst>
              <a:ext uri="{FF2B5EF4-FFF2-40B4-BE49-F238E27FC236}">
                <a16:creationId xmlns:a16="http://schemas.microsoft.com/office/drawing/2014/main" id="{FAB571EF-C6BC-DD41-9B99-1B090A71825B}"/>
              </a:ext>
            </a:extLst>
          </p:cNvPr>
          <p:cNvSpPr txBox="1">
            <a:spLocks noChangeArrowheads="1"/>
          </p:cNvSpPr>
          <p:nvPr/>
        </p:nvSpPr>
        <p:spPr bwMode="auto">
          <a:xfrm flipH="1">
            <a:off x="260141" y="1314381"/>
            <a:ext cx="47315" cy="430887"/>
          </a:xfrm>
          <a:prstGeom prst="rect">
            <a:avLst/>
          </a:prstGeom>
          <a:noFill/>
          <a:ln w="9525">
            <a:noFill/>
            <a:miter lim="800000"/>
            <a:headEnd/>
            <a:tailEnd/>
          </a:ln>
        </p:spPr>
        <p:txBody>
          <a:bodyPr wrap="square" lIns="91440" tIns="45720" rIns="91440" bIns="45720" anchor="t">
            <a:spAutoFit/>
          </a:bodyPr>
          <a:lstStyle/>
          <a:p>
            <a:endParaRPr lang="en-US" altLang="en-US" sz="1200" spc="300" dirty="0">
              <a:solidFill>
                <a:srgbClr val="F56488"/>
              </a:solidFill>
              <a:latin typeface="Gill Sans Light" panose="020B0302020104020203" pitchFamily="34" charset="-79"/>
              <a:cs typeface="Gill Sans Light" panose="020B0302020104020203" pitchFamily="34" charset="-79"/>
            </a:endParaRPr>
          </a:p>
          <a:p>
            <a:endParaRPr lang="en-US" altLang="en-US" sz="1000" dirty="0">
              <a:latin typeface="Gill Sans Light" panose="020B0302020104020203" pitchFamily="34" charset="-79"/>
              <a:cs typeface="Gill Sans Light" panose="020B0302020104020203" pitchFamily="34" charset="-79"/>
            </a:endParaRPr>
          </a:p>
        </p:txBody>
      </p:sp>
      <p:sp>
        <p:nvSpPr>
          <p:cNvPr id="16" name="TextBox 15">
            <a:extLst>
              <a:ext uri="{FF2B5EF4-FFF2-40B4-BE49-F238E27FC236}">
                <a16:creationId xmlns:a16="http://schemas.microsoft.com/office/drawing/2014/main" id="{D8E316DE-E1BB-A146-86B8-16326D2255FB}"/>
              </a:ext>
            </a:extLst>
          </p:cNvPr>
          <p:cNvSpPr txBox="1"/>
          <p:nvPr/>
        </p:nvSpPr>
        <p:spPr>
          <a:xfrm>
            <a:off x="2493425" y="3128211"/>
            <a:ext cx="762000" cy="253916"/>
          </a:xfrm>
          <a:prstGeom prst="rect">
            <a:avLst/>
          </a:prstGeom>
          <a:noFill/>
        </p:spPr>
        <p:txBody>
          <a:bodyPr wrap="square" lIns="91440" tIns="45720" rIns="91440" bIns="45720" rtlCol="0" anchor="t">
            <a:spAutoFit/>
          </a:bodyPr>
          <a:lstStyle/>
          <a:p>
            <a:pPr algn="r"/>
            <a:endParaRPr lang="en-US" sz="1000" dirty="0">
              <a:latin typeface="Gill Sans Light" panose="020B0302020104020203" pitchFamily="34" charset="-79"/>
              <a:cs typeface="Gill Sans Light" panose="020B0302020104020203" pitchFamily="34" charset="-79"/>
            </a:endParaRPr>
          </a:p>
        </p:txBody>
      </p:sp>
      <p:sp>
        <p:nvSpPr>
          <p:cNvPr id="18" name="TextBox 17">
            <a:extLst>
              <a:ext uri="{FF2B5EF4-FFF2-40B4-BE49-F238E27FC236}">
                <a16:creationId xmlns:a16="http://schemas.microsoft.com/office/drawing/2014/main" id="{266E751D-A487-634F-A01A-681C67CB0988}"/>
              </a:ext>
            </a:extLst>
          </p:cNvPr>
          <p:cNvSpPr txBox="1"/>
          <p:nvPr/>
        </p:nvSpPr>
        <p:spPr>
          <a:xfrm>
            <a:off x="1731425" y="5852361"/>
            <a:ext cx="762000" cy="253916"/>
          </a:xfrm>
          <a:prstGeom prst="rect">
            <a:avLst/>
          </a:prstGeom>
          <a:noFill/>
        </p:spPr>
        <p:txBody>
          <a:bodyPr wrap="square" lIns="91440" tIns="45720" rIns="91440" bIns="45720" rtlCol="0" anchor="t">
            <a:spAutoFit/>
          </a:bodyPr>
          <a:lstStyle/>
          <a:p>
            <a:pPr algn="r"/>
            <a:endParaRPr lang="en-US" sz="1000" dirty="0">
              <a:latin typeface="Gill Sans Light" panose="020B0302020104020203" pitchFamily="34" charset="-79"/>
              <a:cs typeface="Gill Sans Light" panose="020B0302020104020203" pitchFamily="34" charset="-79"/>
            </a:endParaRPr>
          </a:p>
        </p:txBody>
      </p:sp>
      <p:sp>
        <p:nvSpPr>
          <p:cNvPr id="19" name="TextBox 18">
            <a:extLst>
              <a:ext uri="{FF2B5EF4-FFF2-40B4-BE49-F238E27FC236}">
                <a16:creationId xmlns:a16="http://schemas.microsoft.com/office/drawing/2014/main" id="{CE32E7D5-D914-B947-9346-2D50126202BC}"/>
              </a:ext>
            </a:extLst>
          </p:cNvPr>
          <p:cNvSpPr txBox="1"/>
          <p:nvPr/>
        </p:nvSpPr>
        <p:spPr>
          <a:xfrm>
            <a:off x="2493425" y="5719011"/>
            <a:ext cx="762000" cy="253916"/>
          </a:xfrm>
          <a:prstGeom prst="rect">
            <a:avLst/>
          </a:prstGeom>
          <a:noFill/>
        </p:spPr>
        <p:txBody>
          <a:bodyPr wrap="square" lIns="91440" tIns="45720" rIns="91440" bIns="45720" rtlCol="0" anchor="t">
            <a:spAutoFit/>
          </a:bodyPr>
          <a:lstStyle/>
          <a:p>
            <a:pPr algn="r"/>
            <a:endParaRPr lang="en-US" sz="1000" dirty="0">
              <a:latin typeface="Gill Sans Light" panose="020B0302020104020203" pitchFamily="34" charset="-79"/>
              <a:cs typeface="Gill Sans Light" panose="020B0302020104020203" pitchFamily="34" charset="-79"/>
            </a:endParaRPr>
          </a:p>
        </p:txBody>
      </p:sp>
      <p:cxnSp>
        <p:nvCxnSpPr>
          <p:cNvPr id="20" name="Straight Connector 19">
            <a:extLst>
              <a:ext uri="{FF2B5EF4-FFF2-40B4-BE49-F238E27FC236}">
                <a16:creationId xmlns:a16="http://schemas.microsoft.com/office/drawing/2014/main" id="{0408F5AB-BB70-C54E-94C7-B2171734FF6C}"/>
              </a:ext>
            </a:extLst>
          </p:cNvPr>
          <p:cNvCxnSpPr>
            <a:cxnSpLocks/>
          </p:cNvCxnSpPr>
          <p:nvPr/>
        </p:nvCxnSpPr>
        <p:spPr>
          <a:xfrm>
            <a:off x="303770" y="5304713"/>
            <a:ext cx="212412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AEC7B95-D01D-9340-AB31-F47B1190B0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682" y="1317520"/>
            <a:ext cx="2385050" cy="3595227"/>
          </a:xfrm>
          <a:prstGeom prst="rect">
            <a:avLst/>
          </a:prstGeom>
        </p:spPr>
      </p:pic>
      <p:sp>
        <p:nvSpPr>
          <p:cNvPr id="2" name="Rectangle 1">
            <a:extLst>
              <a:ext uri="{FF2B5EF4-FFF2-40B4-BE49-F238E27FC236}">
                <a16:creationId xmlns:a16="http://schemas.microsoft.com/office/drawing/2014/main" id="{B25C348D-792D-40A4-B478-7E99A599B688}"/>
              </a:ext>
            </a:extLst>
          </p:cNvPr>
          <p:cNvSpPr/>
          <p:nvPr/>
        </p:nvSpPr>
        <p:spPr>
          <a:xfrm>
            <a:off x="2866999" y="1489442"/>
            <a:ext cx="5264947" cy="3618363"/>
          </a:xfrm>
          <a:prstGeom prst="rect">
            <a:avLst/>
          </a:prstGeom>
        </p:spPr>
        <p:txBody>
          <a:bodyPr wrap="square">
            <a:spAutoFit/>
          </a:bodyPr>
          <a:lstStyle/>
          <a:p>
            <a:r>
              <a:rPr lang="en-US" sz="1200" dirty="0">
                <a:solidFill>
                  <a:srgbClr val="F56488"/>
                </a:solidFill>
                <a:latin typeface="Gill Sans" panose="020B0502020104020203" pitchFamily="34" charset="-79"/>
                <a:ea typeface="Verdana"/>
                <a:cs typeface="Gill Sans Light" panose="020B0302020104020203"/>
              </a:rPr>
              <a:t>STARTERS</a:t>
            </a:r>
          </a:p>
          <a:p>
            <a:endParaRPr lang="en-US" sz="1100" dirty="0">
              <a:solidFill>
                <a:srgbClr val="F56488"/>
              </a:solidFill>
              <a:latin typeface="Gill Sans" panose="020B0502020104020203" pitchFamily="34" charset="-79"/>
              <a:ea typeface="Verdana"/>
              <a:cs typeface="Gill Sans Light" panose="020B0302020104020203"/>
            </a:endParaRP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Butternut Squash Soup</a:t>
            </a: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Red Pepper &amp; Tomato Bisque</a:t>
            </a: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Lobster Bisque </a:t>
            </a: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Creamy Mushroom Soup</a:t>
            </a:r>
          </a:p>
          <a:p>
            <a:pPr>
              <a:lnSpc>
                <a:spcPct val="150000"/>
              </a:lnSpc>
              <a:spcAft>
                <a:spcPts val="400"/>
              </a:spcAft>
            </a:pPr>
            <a:endParaRPr lang="en-US" sz="1000" dirty="0">
              <a:solidFill>
                <a:srgbClr val="808080"/>
              </a:solidFill>
              <a:latin typeface="Gill Sans" panose="020B0502020104020203" pitchFamily="34" charset="-79"/>
              <a:ea typeface="Verdana"/>
              <a:cs typeface="Gill Sans Light" panose="020B0302020104020203"/>
            </a:endParaRP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Field Green: Spring Mix, Grape Tomatoes, Cucumbers, Carrots, &amp; Croutons. Served with a Balsamic Vinaigrette</a:t>
            </a: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Kale Salad: Kale, Spinach, Cherries, Walnuts, &amp; Feta Cheese. Served with an Apple Vinaigrette	</a:t>
            </a: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Traditional Wedge Salad: Baby Iceberg, Bacon, Grape Tomatoes, &amp; Bleu Cheese Crumbles. Served with Ranch</a:t>
            </a:r>
          </a:p>
          <a:p>
            <a:pPr>
              <a:lnSpc>
                <a:spcPct val="150000"/>
              </a:lnSpc>
              <a:spcAft>
                <a:spcPts val="400"/>
              </a:spcAft>
            </a:pPr>
            <a:r>
              <a:rPr lang="en-US" sz="1000" dirty="0">
                <a:solidFill>
                  <a:srgbClr val="808080"/>
                </a:solidFill>
                <a:latin typeface="Gill Sans" panose="020B0502020104020203" pitchFamily="34" charset="-79"/>
                <a:ea typeface="Verdana"/>
                <a:cs typeface="Gill Sans Light" panose="020B0302020104020203"/>
              </a:rPr>
              <a:t>Traditional Caesar: Romaine, Shaved Parmesan, Croutons, &amp; Caesar Dressing</a:t>
            </a:r>
            <a:r>
              <a:rPr lang="en-US" sz="1100" dirty="0">
                <a:solidFill>
                  <a:srgbClr val="808080"/>
                </a:solidFill>
                <a:latin typeface="Gill Sans" panose="020B0502020104020203" pitchFamily="34" charset="-79"/>
                <a:ea typeface="Verdana"/>
                <a:cs typeface="Gill Sans Light" panose="020B0302020104020203"/>
              </a:rPr>
              <a:t> </a:t>
            </a:r>
          </a:p>
        </p:txBody>
      </p:sp>
    </p:spTree>
    <p:extLst>
      <p:ext uri="{BB962C8B-B14F-4D97-AF65-F5344CB8AC3E}">
        <p14:creationId xmlns:p14="http://schemas.microsoft.com/office/powerpoint/2010/main" val="149718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0" y="6521462"/>
            <a:ext cx="9144000" cy="105157"/>
          </a:xfrm>
          <a:prstGeom prst="rect">
            <a:avLst/>
          </a:prstGeom>
        </p:spPr>
        <p:txBody>
          <a:bodyPr vert="horz" wrap="square" lIns="0" tIns="12700" rIns="0" bIns="0" rtlCol="0" anchor="t">
            <a:spAutoFit/>
          </a:bodyPr>
          <a:lstStyle/>
          <a:p>
            <a:pPr marL="12700" algn="ctr">
              <a:spcBef>
                <a:spcPts val="100"/>
              </a:spcBef>
            </a:pPr>
            <a:r>
              <a:rPr lang="en-US" sz="600" spc="-20" dirty="0">
                <a:solidFill>
                  <a:srgbClr val="808080"/>
                </a:solidFill>
                <a:latin typeface="Verdana"/>
                <a:cs typeface="Verdana"/>
              </a:rPr>
              <a:t>Prices are per person.  A customary taxable service charge and sales tax will be added to prices. </a:t>
            </a:r>
            <a:endParaRPr sz="600" dirty="0">
              <a:latin typeface="Verdan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14814" y="338244"/>
            <a:ext cx="9114371" cy="502986"/>
          </a:xfrm>
          <a:prstGeom prst="rect">
            <a:avLst/>
          </a:prstGeom>
          <a:noFill/>
        </p:spPr>
        <p:txBody>
          <a:bodyPr wrap="square" lIns="101882" tIns="50941" rIns="101882" bIns="50941" rtlCol="0" anchor="t">
            <a:spAutoFit/>
          </a:bodyPr>
          <a:lstStyle/>
          <a:p>
            <a:pPr algn="ctr"/>
            <a:r>
              <a:rPr lang="en-US" sz="2600" spc="930" dirty="0">
                <a:solidFill>
                  <a:srgbClr val="F56488"/>
                </a:solidFill>
                <a:ea typeface="+mn-lt"/>
                <a:cs typeface="+mn-lt"/>
              </a:rPr>
              <a:t>MARQUIS PACKAGE CONTINUED</a:t>
            </a:r>
            <a:endParaRPr lang="en-US" dirty="0">
              <a:ea typeface="+mn-lt"/>
              <a:cs typeface="+mn-lt"/>
            </a:endParaRP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487208" y="1051530"/>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6">
            <a:extLst>
              <a:ext uri="{FF2B5EF4-FFF2-40B4-BE49-F238E27FC236}">
                <a16:creationId xmlns:a16="http://schemas.microsoft.com/office/drawing/2014/main" id="{FAB571EF-C6BC-DD41-9B99-1B090A71825B}"/>
              </a:ext>
            </a:extLst>
          </p:cNvPr>
          <p:cNvSpPr txBox="1">
            <a:spLocks noChangeArrowheads="1"/>
          </p:cNvSpPr>
          <p:nvPr/>
        </p:nvSpPr>
        <p:spPr bwMode="auto">
          <a:xfrm flipH="1">
            <a:off x="260141" y="1314381"/>
            <a:ext cx="47315" cy="430887"/>
          </a:xfrm>
          <a:prstGeom prst="rect">
            <a:avLst/>
          </a:prstGeom>
          <a:noFill/>
          <a:ln w="9525">
            <a:noFill/>
            <a:miter lim="800000"/>
            <a:headEnd/>
            <a:tailEnd/>
          </a:ln>
        </p:spPr>
        <p:txBody>
          <a:bodyPr wrap="square" lIns="91440" tIns="45720" rIns="91440" bIns="45720" anchor="t">
            <a:spAutoFit/>
          </a:bodyPr>
          <a:lstStyle/>
          <a:p>
            <a:endParaRPr lang="en-US" altLang="en-US" sz="1200" spc="300" dirty="0">
              <a:solidFill>
                <a:srgbClr val="F56488"/>
              </a:solidFill>
              <a:latin typeface="Gill Sans Light" panose="020B0302020104020203" pitchFamily="34" charset="-79"/>
              <a:cs typeface="Gill Sans Light" panose="020B0302020104020203" pitchFamily="34" charset="-79"/>
            </a:endParaRPr>
          </a:p>
          <a:p>
            <a:endParaRPr lang="en-US" altLang="en-US" sz="1000" dirty="0">
              <a:latin typeface="Gill Sans Light" panose="020B0302020104020203" pitchFamily="34" charset="-79"/>
              <a:cs typeface="Gill Sans Light" panose="020B0302020104020203" pitchFamily="34" charset="-79"/>
            </a:endParaRPr>
          </a:p>
        </p:txBody>
      </p:sp>
      <p:sp>
        <p:nvSpPr>
          <p:cNvPr id="16" name="TextBox 15">
            <a:extLst>
              <a:ext uri="{FF2B5EF4-FFF2-40B4-BE49-F238E27FC236}">
                <a16:creationId xmlns:a16="http://schemas.microsoft.com/office/drawing/2014/main" id="{D8E316DE-E1BB-A146-86B8-16326D2255FB}"/>
              </a:ext>
            </a:extLst>
          </p:cNvPr>
          <p:cNvSpPr txBox="1"/>
          <p:nvPr/>
        </p:nvSpPr>
        <p:spPr>
          <a:xfrm>
            <a:off x="2493425" y="3128211"/>
            <a:ext cx="762000" cy="253916"/>
          </a:xfrm>
          <a:prstGeom prst="rect">
            <a:avLst/>
          </a:prstGeom>
          <a:noFill/>
        </p:spPr>
        <p:txBody>
          <a:bodyPr wrap="square" lIns="91440" tIns="45720" rIns="91440" bIns="45720" rtlCol="0" anchor="t">
            <a:spAutoFit/>
          </a:bodyPr>
          <a:lstStyle/>
          <a:p>
            <a:pPr algn="r"/>
            <a:endParaRPr lang="en-US" sz="1000" dirty="0">
              <a:latin typeface="Gill Sans Light" panose="020B0302020104020203" pitchFamily="34" charset="-79"/>
              <a:cs typeface="Gill Sans Light" panose="020B0302020104020203" pitchFamily="34" charset="-79"/>
            </a:endParaRPr>
          </a:p>
        </p:txBody>
      </p:sp>
      <p:sp>
        <p:nvSpPr>
          <p:cNvPr id="18" name="TextBox 17">
            <a:extLst>
              <a:ext uri="{FF2B5EF4-FFF2-40B4-BE49-F238E27FC236}">
                <a16:creationId xmlns:a16="http://schemas.microsoft.com/office/drawing/2014/main" id="{266E751D-A487-634F-A01A-681C67CB0988}"/>
              </a:ext>
            </a:extLst>
          </p:cNvPr>
          <p:cNvSpPr txBox="1"/>
          <p:nvPr/>
        </p:nvSpPr>
        <p:spPr>
          <a:xfrm>
            <a:off x="1731425" y="5852361"/>
            <a:ext cx="762000" cy="253916"/>
          </a:xfrm>
          <a:prstGeom prst="rect">
            <a:avLst/>
          </a:prstGeom>
          <a:noFill/>
        </p:spPr>
        <p:txBody>
          <a:bodyPr wrap="square" lIns="91440" tIns="45720" rIns="91440" bIns="45720" rtlCol="0" anchor="t">
            <a:spAutoFit/>
          </a:bodyPr>
          <a:lstStyle/>
          <a:p>
            <a:pPr algn="r"/>
            <a:endParaRPr lang="en-US" sz="1000" dirty="0">
              <a:latin typeface="Gill Sans Light" panose="020B0302020104020203" pitchFamily="34" charset="-79"/>
              <a:cs typeface="Gill Sans Light" panose="020B0302020104020203" pitchFamily="34" charset="-79"/>
            </a:endParaRPr>
          </a:p>
        </p:txBody>
      </p:sp>
      <p:sp>
        <p:nvSpPr>
          <p:cNvPr id="19" name="TextBox 18">
            <a:extLst>
              <a:ext uri="{FF2B5EF4-FFF2-40B4-BE49-F238E27FC236}">
                <a16:creationId xmlns:a16="http://schemas.microsoft.com/office/drawing/2014/main" id="{CE32E7D5-D914-B947-9346-2D50126202BC}"/>
              </a:ext>
            </a:extLst>
          </p:cNvPr>
          <p:cNvSpPr txBox="1"/>
          <p:nvPr/>
        </p:nvSpPr>
        <p:spPr>
          <a:xfrm>
            <a:off x="2493425" y="5719011"/>
            <a:ext cx="762000" cy="253916"/>
          </a:xfrm>
          <a:prstGeom prst="rect">
            <a:avLst/>
          </a:prstGeom>
          <a:noFill/>
        </p:spPr>
        <p:txBody>
          <a:bodyPr wrap="square" lIns="91440" tIns="45720" rIns="91440" bIns="45720" rtlCol="0" anchor="t">
            <a:spAutoFit/>
          </a:bodyPr>
          <a:lstStyle/>
          <a:p>
            <a:pPr algn="r"/>
            <a:endParaRPr lang="en-US" sz="1000" dirty="0">
              <a:latin typeface="Gill Sans Light" panose="020B0302020104020203" pitchFamily="34" charset="-79"/>
              <a:cs typeface="Gill Sans Light" panose="020B0302020104020203" pitchFamily="34" charset="-79"/>
            </a:endParaRPr>
          </a:p>
        </p:txBody>
      </p:sp>
      <p:cxnSp>
        <p:nvCxnSpPr>
          <p:cNvPr id="20" name="Straight Connector 19">
            <a:extLst>
              <a:ext uri="{FF2B5EF4-FFF2-40B4-BE49-F238E27FC236}">
                <a16:creationId xmlns:a16="http://schemas.microsoft.com/office/drawing/2014/main" id="{0408F5AB-BB70-C54E-94C7-B2171734FF6C}"/>
              </a:ext>
            </a:extLst>
          </p:cNvPr>
          <p:cNvCxnSpPr>
            <a:cxnSpLocks/>
          </p:cNvCxnSpPr>
          <p:nvPr/>
        </p:nvCxnSpPr>
        <p:spPr>
          <a:xfrm>
            <a:off x="303770" y="5304713"/>
            <a:ext cx="212412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F361F52-FDDB-4E9B-9C5E-A58D2D2ADD72}"/>
              </a:ext>
            </a:extLst>
          </p:cNvPr>
          <p:cNvSpPr/>
          <p:nvPr/>
        </p:nvSpPr>
        <p:spPr>
          <a:xfrm>
            <a:off x="2947112" y="1314381"/>
            <a:ext cx="4838605" cy="4165243"/>
          </a:xfrm>
          <a:prstGeom prst="rect">
            <a:avLst/>
          </a:prstGeom>
        </p:spPr>
        <p:txBody>
          <a:bodyPr wrap="square">
            <a:spAutoFit/>
          </a:bodyPr>
          <a:lstStyle/>
          <a:p>
            <a:pPr>
              <a:spcAft>
                <a:spcPts val="400"/>
              </a:spcAft>
            </a:pPr>
            <a:r>
              <a:rPr lang="en-US" sz="1200" dirty="0">
                <a:solidFill>
                  <a:srgbClr val="F56488"/>
                </a:solidFill>
                <a:latin typeface="Gill Sans Light" panose="020B0302020104020203" pitchFamily="34" charset="-79"/>
                <a:cs typeface="Gill Sans" panose="020B0502020104020203"/>
              </a:rPr>
              <a:t>ENTRÉES</a:t>
            </a:r>
            <a:endParaRPr lang="en-US" sz="900" dirty="0">
              <a:solidFill>
                <a:srgbClr val="F56488"/>
              </a:solidFill>
              <a:latin typeface="Gill Sans Light" panose="020B0302020104020203" pitchFamily="34" charset="-79"/>
              <a:cs typeface="Gill Sans" panose="020B0502020104020203"/>
            </a:endParaRPr>
          </a:p>
          <a:p>
            <a:pPr>
              <a:spcAft>
                <a:spcPts val="400"/>
              </a:spcAft>
            </a:pPr>
            <a:endParaRPr lang="en-US" sz="900" dirty="0">
              <a:solidFill>
                <a:schemeClr val="bg2">
                  <a:lumMod val="50000"/>
                </a:schemeClr>
              </a:solidFill>
              <a:latin typeface="Gill Sans Light" panose="020B0302020104020203" pitchFamily="34" charset="-79"/>
              <a:cs typeface="Gill Sans" panose="020B0502020104020203"/>
            </a:endParaRPr>
          </a:p>
          <a:p>
            <a:pPr>
              <a:spcAft>
                <a:spcPts val="200"/>
              </a:spcAft>
            </a:pPr>
            <a:r>
              <a:rPr lang="en-US" sz="1000" dirty="0">
                <a:solidFill>
                  <a:srgbClr val="F56488"/>
                </a:solidFill>
                <a:latin typeface="Gill Sans Light" panose="020B0302020104020203" pitchFamily="34" charset="-79"/>
                <a:cs typeface="Gill Sans" panose="020B0502020104020203"/>
              </a:rPr>
              <a:t>Wild Mushroom Risotto </a:t>
            </a:r>
            <a:r>
              <a:rPr lang="en-US" sz="1000" dirty="0">
                <a:solidFill>
                  <a:schemeClr val="bg2">
                    <a:lumMod val="50000"/>
                  </a:schemeClr>
                </a:solidFill>
                <a:latin typeface="Gill Sans Light" panose="020B0302020104020203" pitchFamily="34" charset="-79"/>
                <a:cs typeface="Gill Sans" panose="020B0502020104020203"/>
              </a:rPr>
              <a:t>|  $84 per person</a:t>
            </a:r>
          </a:p>
          <a:p>
            <a:pPr>
              <a:spcAft>
                <a:spcPts val="200"/>
              </a:spcAft>
            </a:pPr>
            <a:r>
              <a:rPr lang="en-US" sz="1000" dirty="0">
                <a:solidFill>
                  <a:schemeClr val="bg2">
                    <a:lumMod val="50000"/>
                  </a:schemeClr>
                </a:solidFill>
                <a:latin typeface="Gill Sans Light" panose="020B0302020104020203" pitchFamily="34" charset="-79"/>
                <a:cs typeface="Gill Sans" panose="020B0502020104020203"/>
              </a:rPr>
              <a:t>with Mascarpone, Parmesan Cheese, &amp; a Balsamic Reduction</a:t>
            </a:r>
          </a:p>
          <a:p>
            <a:pPr>
              <a:spcAft>
                <a:spcPts val="200"/>
              </a:spcAft>
            </a:pPr>
            <a:endParaRPr lang="en-US" sz="900" dirty="0">
              <a:solidFill>
                <a:schemeClr val="bg2">
                  <a:lumMod val="50000"/>
                </a:schemeClr>
              </a:solidFill>
              <a:latin typeface="Gill Sans Light" panose="020B0302020104020203" pitchFamily="34" charset="-79"/>
              <a:cs typeface="Gill Sans" panose="020B0502020104020203"/>
            </a:endParaRPr>
          </a:p>
          <a:p>
            <a:pPr>
              <a:spcAft>
                <a:spcPts val="200"/>
              </a:spcAft>
            </a:pPr>
            <a:r>
              <a:rPr lang="en-US" sz="1000" dirty="0">
                <a:solidFill>
                  <a:srgbClr val="F56488"/>
                </a:solidFill>
                <a:latin typeface="Gill Sans Light" panose="020B0302020104020203" pitchFamily="34" charset="-79"/>
                <a:cs typeface="Gill Sans" panose="020B0502020104020203"/>
              </a:rPr>
              <a:t>Portabella Mushroom Steaks </a:t>
            </a:r>
            <a:r>
              <a:rPr lang="en-US" sz="1000" dirty="0">
                <a:solidFill>
                  <a:schemeClr val="bg2">
                    <a:lumMod val="50000"/>
                  </a:schemeClr>
                </a:solidFill>
                <a:latin typeface="Gill Sans Light" panose="020B0302020104020203" pitchFamily="34" charset="-79"/>
                <a:cs typeface="Gill Sans" panose="020B0502020104020203"/>
              </a:rPr>
              <a:t>|  $84 per person</a:t>
            </a:r>
          </a:p>
          <a:p>
            <a:pPr>
              <a:spcAft>
                <a:spcPts val="200"/>
              </a:spcAft>
            </a:pPr>
            <a:r>
              <a:rPr lang="en-US" sz="1000" dirty="0">
                <a:solidFill>
                  <a:schemeClr val="bg2">
                    <a:lumMod val="50000"/>
                  </a:schemeClr>
                </a:solidFill>
                <a:latin typeface="Gill Sans Light" panose="020B0302020104020203" pitchFamily="34" charset="-79"/>
                <a:cs typeface="Gill Sans" panose="020B0502020104020203"/>
              </a:rPr>
              <a:t>with Rosemary Roasted Potatoes &amp; Haricot Verts</a:t>
            </a:r>
          </a:p>
          <a:p>
            <a:pPr>
              <a:spcAft>
                <a:spcPts val="200"/>
              </a:spcAft>
            </a:pPr>
            <a:endParaRPr lang="en-US" sz="900" dirty="0">
              <a:solidFill>
                <a:schemeClr val="bg2">
                  <a:lumMod val="50000"/>
                </a:schemeClr>
              </a:solidFill>
              <a:latin typeface="Gill Sans Light" panose="020B0302020104020203" pitchFamily="34" charset="-79"/>
              <a:cs typeface="Gill Sans" panose="020B0502020104020203"/>
            </a:endParaRPr>
          </a:p>
          <a:p>
            <a:pPr>
              <a:spcAft>
                <a:spcPts val="200"/>
              </a:spcAft>
            </a:pPr>
            <a:r>
              <a:rPr lang="en-US" sz="1000" dirty="0">
                <a:solidFill>
                  <a:srgbClr val="F56488"/>
                </a:solidFill>
                <a:latin typeface="Gill Sans Light" panose="020B0302020104020203" pitchFamily="34" charset="-79"/>
                <a:cs typeface="Gill Sans" panose="020B0502020104020203"/>
              </a:rPr>
              <a:t>Airline Chicken Breast  </a:t>
            </a:r>
            <a:r>
              <a:rPr lang="en-US" sz="1000" dirty="0">
                <a:solidFill>
                  <a:schemeClr val="bg2">
                    <a:lumMod val="50000"/>
                  </a:schemeClr>
                </a:solidFill>
                <a:latin typeface="Gill Sans Light" panose="020B0302020104020203" pitchFamily="34" charset="-79"/>
                <a:cs typeface="Gill Sans" panose="020B0502020104020203"/>
              </a:rPr>
              <a:t>| $92 per person </a:t>
            </a:r>
          </a:p>
          <a:p>
            <a:pPr>
              <a:spcAft>
                <a:spcPts val="200"/>
              </a:spcAft>
            </a:pPr>
            <a:r>
              <a:rPr lang="en-US" sz="1000" dirty="0">
                <a:solidFill>
                  <a:schemeClr val="bg2">
                    <a:lumMod val="50000"/>
                  </a:schemeClr>
                </a:solidFill>
                <a:latin typeface="Gill Sans Light" panose="020B0302020104020203" pitchFamily="34" charset="-79"/>
                <a:cs typeface="Gill Sans" panose="020B0502020104020203"/>
              </a:rPr>
              <a:t>with Garlic Chive Mashed Potatoes, Grilled Asparagus, &amp; a Lemon Jus</a:t>
            </a:r>
          </a:p>
          <a:p>
            <a:pPr>
              <a:spcAft>
                <a:spcPts val="200"/>
              </a:spcAft>
            </a:pPr>
            <a:endParaRPr lang="en-US" sz="900" dirty="0">
              <a:solidFill>
                <a:schemeClr val="bg2">
                  <a:lumMod val="50000"/>
                </a:schemeClr>
              </a:solidFill>
              <a:latin typeface="Gill Sans Light" panose="020B0302020104020203" pitchFamily="34" charset="-79"/>
              <a:cs typeface="Gill Sans" panose="020B0502020104020203"/>
            </a:endParaRPr>
          </a:p>
          <a:p>
            <a:pPr>
              <a:spcAft>
                <a:spcPts val="400"/>
              </a:spcAft>
            </a:pPr>
            <a:r>
              <a:rPr lang="en-US" sz="1000" dirty="0">
                <a:solidFill>
                  <a:srgbClr val="F56488"/>
                </a:solidFill>
                <a:latin typeface="Gill Sans Light" panose="020B0302020104020203" pitchFamily="34" charset="-79"/>
                <a:cs typeface="Gill Sans" panose="020B0502020104020203"/>
              </a:rPr>
              <a:t>Pork Tenderloin Medallion </a:t>
            </a:r>
            <a:r>
              <a:rPr lang="en-US" sz="1000" dirty="0">
                <a:solidFill>
                  <a:schemeClr val="bg2">
                    <a:lumMod val="50000"/>
                  </a:schemeClr>
                </a:solidFill>
                <a:latin typeface="Gill Sans Light" panose="020B0302020104020203" pitchFamily="34" charset="-79"/>
                <a:cs typeface="Gill Sans" panose="020B0502020104020203"/>
              </a:rPr>
              <a:t>|  $90 per person</a:t>
            </a:r>
          </a:p>
          <a:p>
            <a:pPr>
              <a:spcAft>
                <a:spcPts val="200"/>
              </a:spcAft>
            </a:pPr>
            <a:r>
              <a:rPr lang="en-US" sz="1000" dirty="0">
                <a:solidFill>
                  <a:schemeClr val="bg2">
                    <a:lumMod val="50000"/>
                  </a:schemeClr>
                </a:solidFill>
                <a:latin typeface="Gill Sans Light" panose="020B0302020104020203" pitchFamily="34" charset="-79"/>
                <a:cs typeface="Gill Sans" panose="020B0502020104020203"/>
              </a:rPr>
              <a:t>with Blackberry Port Reduction, White Cheddar Polenta, &amp; Seasonal Vegetables</a:t>
            </a:r>
          </a:p>
          <a:p>
            <a:pPr>
              <a:spcAft>
                <a:spcPts val="200"/>
              </a:spcAft>
            </a:pPr>
            <a:endParaRPr lang="en-US" sz="1000" dirty="0">
              <a:solidFill>
                <a:schemeClr val="bg2">
                  <a:lumMod val="50000"/>
                </a:schemeClr>
              </a:solidFill>
              <a:latin typeface="Gill Sans Light" panose="020B0302020104020203" pitchFamily="34" charset="-79"/>
              <a:cs typeface="Gill Sans" panose="020B0502020104020203"/>
            </a:endParaRPr>
          </a:p>
          <a:p>
            <a:pPr>
              <a:spcAft>
                <a:spcPts val="400"/>
              </a:spcAft>
            </a:pPr>
            <a:r>
              <a:rPr lang="en-US" sz="1000" dirty="0">
                <a:solidFill>
                  <a:srgbClr val="F56488"/>
                </a:solidFill>
                <a:latin typeface="Gill Sans Light" panose="020B0302020104020203" pitchFamily="34" charset="-79"/>
                <a:cs typeface="Gill Sans" panose="020B0502020104020203"/>
              </a:rPr>
              <a:t>Grilled Salmon </a:t>
            </a:r>
            <a:r>
              <a:rPr lang="en-US" sz="1000" dirty="0">
                <a:solidFill>
                  <a:schemeClr val="bg2">
                    <a:lumMod val="50000"/>
                  </a:schemeClr>
                </a:solidFill>
                <a:latin typeface="Gill Sans Light" panose="020B0302020104020203" pitchFamily="34" charset="-79"/>
                <a:cs typeface="Gill Sans" panose="020B0502020104020203"/>
              </a:rPr>
              <a:t>|  $98 per person</a:t>
            </a:r>
          </a:p>
          <a:p>
            <a:pPr>
              <a:spcAft>
                <a:spcPts val="200"/>
              </a:spcAft>
            </a:pPr>
            <a:r>
              <a:rPr lang="en-US" sz="1000" dirty="0">
                <a:solidFill>
                  <a:schemeClr val="bg2">
                    <a:lumMod val="50000"/>
                  </a:schemeClr>
                </a:solidFill>
                <a:latin typeface="Gill Sans Light" panose="020B0302020104020203" pitchFamily="34" charset="-79"/>
                <a:cs typeface="Gill Sans" panose="020B0502020104020203"/>
              </a:rPr>
              <a:t>With Rice Pilaf, Grilled Asparagus, Lemon &amp; Thyme Butter Sauce</a:t>
            </a:r>
          </a:p>
          <a:p>
            <a:pPr>
              <a:spcAft>
                <a:spcPts val="200"/>
              </a:spcAft>
            </a:pPr>
            <a:endParaRPr lang="en-US" sz="1000" dirty="0">
              <a:solidFill>
                <a:srgbClr val="F56488"/>
              </a:solidFill>
              <a:latin typeface="Gill Sans Light" panose="020B0302020104020203" pitchFamily="34" charset="-79"/>
              <a:cs typeface="Gill Sans" panose="020B0502020104020203"/>
            </a:endParaRPr>
          </a:p>
          <a:p>
            <a:pPr>
              <a:spcAft>
                <a:spcPts val="400"/>
              </a:spcAft>
            </a:pPr>
            <a:r>
              <a:rPr lang="en-US" sz="1000" dirty="0">
                <a:solidFill>
                  <a:srgbClr val="F56488"/>
                </a:solidFill>
                <a:latin typeface="Gill Sans Light" panose="020B0302020104020203" pitchFamily="34" charset="-79"/>
                <a:cs typeface="Gill Sans" panose="020B0502020104020203"/>
              </a:rPr>
              <a:t>Beef Short Rib </a:t>
            </a:r>
            <a:r>
              <a:rPr lang="en-US" sz="1000" dirty="0">
                <a:solidFill>
                  <a:schemeClr val="bg2">
                    <a:lumMod val="50000"/>
                  </a:schemeClr>
                </a:solidFill>
                <a:latin typeface="Gill Sans Light" panose="020B0302020104020203" pitchFamily="34" charset="-79"/>
                <a:cs typeface="Gill Sans" panose="020B0502020104020203"/>
              </a:rPr>
              <a:t>| $98 per person</a:t>
            </a:r>
          </a:p>
          <a:p>
            <a:pPr>
              <a:spcAft>
                <a:spcPts val="200"/>
              </a:spcAft>
            </a:pPr>
            <a:r>
              <a:rPr lang="en-US" sz="1000" dirty="0">
                <a:solidFill>
                  <a:schemeClr val="bg2">
                    <a:lumMod val="50000"/>
                  </a:schemeClr>
                </a:solidFill>
                <a:latin typeface="Gill Sans Light" panose="020B0302020104020203" pitchFamily="34" charset="-79"/>
                <a:cs typeface="Gill Sans" panose="020B0502020104020203"/>
              </a:rPr>
              <a:t>With Horseradish Mashed Potatoes, Grilled Broccolini, Au Jus, &amp; Crispy Onions</a:t>
            </a:r>
          </a:p>
          <a:p>
            <a:pPr>
              <a:spcAft>
                <a:spcPts val="400"/>
              </a:spcAft>
            </a:pPr>
            <a:endParaRPr lang="en-US" sz="1000" dirty="0">
              <a:solidFill>
                <a:srgbClr val="C00000"/>
              </a:solidFill>
              <a:latin typeface="Gill Sans Light" panose="020B0302020104020203" pitchFamily="34" charset="-79"/>
              <a:cs typeface="Gill Sans" panose="020B0502020104020203"/>
            </a:endParaRPr>
          </a:p>
          <a:p>
            <a:pPr>
              <a:spcAft>
                <a:spcPts val="400"/>
              </a:spcAft>
            </a:pPr>
            <a:r>
              <a:rPr lang="en-US" sz="1000" dirty="0">
                <a:solidFill>
                  <a:srgbClr val="F56488"/>
                </a:solidFill>
                <a:latin typeface="Gill Sans Light" panose="020B0302020104020203" pitchFamily="34" charset="-79"/>
                <a:cs typeface="Gill Sans" panose="020B0502020104020203"/>
              </a:rPr>
              <a:t>Beef Tenderloin </a:t>
            </a:r>
            <a:r>
              <a:rPr lang="en-US" sz="1000" dirty="0">
                <a:solidFill>
                  <a:schemeClr val="bg1">
                    <a:lumMod val="50000"/>
                  </a:schemeClr>
                </a:solidFill>
                <a:latin typeface="Gill Sans Light" panose="020B0302020104020203" pitchFamily="34" charset="-79"/>
                <a:cs typeface="Gill Sans" panose="020B0502020104020203"/>
              </a:rPr>
              <a:t>|</a:t>
            </a:r>
            <a:r>
              <a:rPr lang="en-US" sz="1000" dirty="0">
                <a:solidFill>
                  <a:srgbClr val="C00000"/>
                </a:solidFill>
                <a:latin typeface="Gill Sans Light" panose="020B0302020104020203" pitchFamily="34" charset="-79"/>
                <a:cs typeface="Gill Sans" panose="020B0502020104020203"/>
              </a:rPr>
              <a:t>  </a:t>
            </a:r>
            <a:r>
              <a:rPr lang="en-US" sz="1000" dirty="0">
                <a:solidFill>
                  <a:schemeClr val="bg2">
                    <a:lumMod val="50000"/>
                  </a:schemeClr>
                </a:solidFill>
                <a:latin typeface="Gill Sans Light" panose="020B0302020104020203" pitchFamily="34" charset="-79"/>
                <a:cs typeface="Gill Sans" panose="020B0502020104020203"/>
              </a:rPr>
              <a:t>$104 per person</a:t>
            </a:r>
            <a:endParaRPr lang="en-US" sz="1000" dirty="0">
              <a:solidFill>
                <a:srgbClr val="C00000"/>
              </a:solidFill>
              <a:latin typeface="Gill Sans Light" panose="020B0302020104020203" pitchFamily="34" charset="-79"/>
              <a:cs typeface="Gill Sans" panose="020B0502020104020203"/>
            </a:endParaRPr>
          </a:p>
          <a:p>
            <a:pPr>
              <a:spcAft>
                <a:spcPts val="200"/>
              </a:spcAft>
            </a:pPr>
            <a:r>
              <a:rPr lang="en-US" sz="1000" dirty="0">
                <a:solidFill>
                  <a:schemeClr val="bg2">
                    <a:lumMod val="50000"/>
                  </a:schemeClr>
                </a:solidFill>
                <a:latin typeface="Gill Sans Light" panose="020B0302020104020203" pitchFamily="34" charset="-79"/>
                <a:cs typeface="Gill Sans" panose="020B0502020104020203"/>
              </a:rPr>
              <a:t>with Fingerling Potatoes, Grilled Asparagus &amp; a Mushroom Demi-Glace</a:t>
            </a:r>
          </a:p>
        </p:txBody>
      </p:sp>
      <p:pic>
        <p:nvPicPr>
          <p:cNvPr id="1026" name="Picture 2" descr="4-layered fondant cake on table">
            <a:extLst>
              <a:ext uri="{FF2B5EF4-FFF2-40B4-BE49-F238E27FC236}">
                <a16:creationId xmlns:a16="http://schemas.microsoft.com/office/drawing/2014/main" id="{504C3DEA-30C2-4101-AA09-0716E279F6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70" y="1434136"/>
            <a:ext cx="2428043" cy="364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2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962A20BB-C9F1-5C45-B647-6D0573AC9F76}"/>
              </a:ext>
            </a:extLst>
          </p:cNvPr>
          <p:cNvSpPr txBox="1"/>
          <p:nvPr/>
        </p:nvSpPr>
        <p:spPr>
          <a:xfrm>
            <a:off x="29629" y="6359854"/>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lang="en-US" sz="600" b="0" i="0" u="none" strike="noStrike" kern="1200" cap="none" spc="-20" normalizeH="0" baseline="0" noProof="0" dirty="0">
                <a:ln>
                  <a:noFill/>
                </a:ln>
                <a:solidFill>
                  <a:srgbClr val="808080"/>
                </a:solidFill>
                <a:effectLst/>
                <a:uLnTx/>
                <a:uFillTx/>
                <a:latin typeface="Verdana"/>
                <a:ea typeface="+mn-ea"/>
                <a:cs typeface="Verdana"/>
              </a:rPr>
              <a:t>Prices are per person.  A customary taxable service charge and sales tax will be added to prices. </a:t>
            </a:r>
            <a:endParaRPr kumimoji="0" sz="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Box 9">
            <a:extLst>
              <a:ext uri="{FF2B5EF4-FFF2-40B4-BE49-F238E27FC236}">
                <a16:creationId xmlns:a16="http://schemas.microsoft.com/office/drawing/2014/main" id="{EB2CA99C-BC83-C04E-BB46-B90C46F61D7A}"/>
              </a:ext>
            </a:extLst>
          </p:cNvPr>
          <p:cNvSpPr txBox="1"/>
          <p:nvPr/>
        </p:nvSpPr>
        <p:spPr>
          <a:xfrm>
            <a:off x="29629" y="498146"/>
            <a:ext cx="9114371" cy="502986"/>
          </a:xfrm>
          <a:prstGeom prst="rect">
            <a:avLst/>
          </a:prstGeom>
          <a:noFill/>
        </p:spPr>
        <p:txBody>
          <a:bodyPr wrap="square" lIns="101882" tIns="50941" rIns="101882" bIns="5094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930" normalizeH="0" baseline="0" noProof="0" dirty="0">
                <a:ln>
                  <a:noFill/>
                </a:ln>
                <a:solidFill>
                  <a:srgbClr val="F56488"/>
                </a:solidFill>
                <a:effectLst/>
                <a:uLnTx/>
                <a:uFillTx/>
                <a:latin typeface="Gill Sans" panose="020B0502020104020203" pitchFamily="34" charset="-79"/>
                <a:ea typeface="AppleGothic"/>
                <a:cs typeface="Gill Sans" panose="020B0502020104020203" pitchFamily="34" charset="-79"/>
              </a:rPr>
              <a:t>BEVERAGES</a:t>
            </a:r>
            <a:r>
              <a:rPr kumimoji="0" lang="en-US" sz="2600" b="0" i="0" u="none" strike="noStrike" kern="1200" cap="none" spc="930" normalizeH="0" baseline="0" noProof="0" dirty="0">
                <a:ln>
                  <a:noFill/>
                </a:ln>
                <a:solidFill>
                  <a:srgbClr val="C00000"/>
                </a:solidFill>
                <a:effectLst/>
                <a:uLnTx/>
                <a:uFillTx/>
                <a:latin typeface="Gill Sans" panose="020B0502020104020203" pitchFamily="34" charset="-79"/>
                <a:ea typeface="AppleGothic"/>
                <a:cs typeface="Gill Sans" panose="020B0502020104020203" pitchFamily="34" charset="-79"/>
              </a:rPr>
              <a:t> </a:t>
            </a:r>
          </a:p>
        </p:txBody>
      </p:sp>
      <p:cxnSp>
        <p:nvCxnSpPr>
          <p:cNvPr id="13" name="Straight Connector 12">
            <a:extLst>
              <a:ext uri="{FF2B5EF4-FFF2-40B4-BE49-F238E27FC236}">
                <a16:creationId xmlns:a16="http://schemas.microsoft.com/office/drawing/2014/main" id="{3212CCED-74B5-8A4B-9953-6B16088B5428}"/>
              </a:ext>
            </a:extLst>
          </p:cNvPr>
          <p:cNvCxnSpPr>
            <a:cxnSpLocks/>
          </p:cNvCxnSpPr>
          <p:nvPr/>
        </p:nvCxnSpPr>
        <p:spPr>
          <a:xfrm>
            <a:off x="516837" y="1270706"/>
            <a:ext cx="813995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45DBA-123B-2041-B7A9-7D01FFA0DF93}"/>
              </a:ext>
            </a:extLst>
          </p:cNvPr>
          <p:cNvCxnSpPr>
            <a:cxnSpLocks/>
          </p:cNvCxnSpPr>
          <p:nvPr/>
        </p:nvCxnSpPr>
        <p:spPr>
          <a:xfrm>
            <a:off x="581017" y="5810250"/>
            <a:ext cx="247218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8F174599-5625-B041-B403-3E9D50021A16}"/>
              </a:ext>
            </a:extLst>
          </p:cNvPr>
          <p:cNvSpPr txBox="1">
            <a:spLocks noChangeArrowheads="1"/>
          </p:cNvSpPr>
          <p:nvPr/>
        </p:nvSpPr>
        <p:spPr bwMode="auto">
          <a:xfrm>
            <a:off x="167149" y="1373754"/>
            <a:ext cx="9144000" cy="6463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300" normalizeH="0" baseline="0" noProof="0" dirty="0">
                <a:ln>
                  <a:noFill/>
                </a:ln>
                <a:solidFill>
                  <a:srgbClr val="F56488"/>
                </a:solidFill>
                <a:effectLst/>
                <a:uLnTx/>
                <a:uFillTx/>
                <a:latin typeface="Gill Sans Light" panose="020B0302020104020203" pitchFamily="34" charset="-79"/>
                <a:ea typeface="+mn-ea"/>
                <a:cs typeface="Gill Sans Light" panose="020B0302020104020203" pitchFamily="34" charset="-79"/>
              </a:rPr>
              <a:t>Bar Service </a:t>
            </a:r>
            <a:r>
              <a:rPr kumimoji="0" lang="en-US" altLang="en-US" sz="1200" b="0" i="0" u="none" strike="noStrike" kern="1200" cap="none" spc="30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rPr>
              <a:t>| </a:t>
            </a:r>
            <a:r>
              <a:rPr kumimoji="0" lang="en-US" altLang="en-US" sz="1200" b="0" i="0" u="none" strike="noStrike" kern="1200" cap="none" spc="10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rPr>
              <a:t>based on consumption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300" normalizeH="0" baseline="0" noProof="0" dirty="0">
              <a:ln>
                <a:noFill/>
              </a:ln>
              <a:solidFill>
                <a:srgbClr val="E7E6E6">
                  <a:lumMod val="50000"/>
                </a:srgbClr>
              </a:solidFill>
              <a:effectLst/>
              <a:uLnTx/>
              <a:uFillTx/>
              <a:latin typeface="Gill Sans Light" panose="020B0302020104020203" pitchFamily="34" charset="-79"/>
              <a:ea typeface="+mn-ea"/>
              <a:cs typeface="Gill Sans Light" panose="020B0302020104020203" pitchFamily="34"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300" normalizeH="0" baseline="0" noProof="0" dirty="0">
              <a:ln>
                <a:noFill/>
              </a:ln>
              <a:solidFill>
                <a:prstClr val="black"/>
              </a:solidFill>
              <a:effectLst/>
              <a:uLnTx/>
              <a:uFillTx/>
              <a:latin typeface="Gill Sans Light" panose="020B0302020104020203" pitchFamily="34" charset="-79"/>
              <a:ea typeface="+mn-ea"/>
              <a:cs typeface="Gill Sans Light" panose="020B0302020104020203" pitchFamily="34" charset="-79"/>
            </a:endParaRPr>
          </a:p>
        </p:txBody>
      </p:sp>
      <p:graphicFrame>
        <p:nvGraphicFramePr>
          <p:cNvPr id="4" name="Table 3">
            <a:extLst>
              <a:ext uri="{FF2B5EF4-FFF2-40B4-BE49-F238E27FC236}">
                <a16:creationId xmlns:a16="http://schemas.microsoft.com/office/drawing/2014/main" id="{E12B232E-26B8-4385-9A13-4B89D79051CB}"/>
              </a:ext>
            </a:extLst>
          </p:cNvPr>
          <p:cNvGraphicFramePr>
            <a:graphicFrameLocks noGrp="1"/>
          </p:cNvGraphicFramePr>
          <p:nvPr>
            <p:extLst>
              <p:ext uri="{D42A27DB-BD31-4B8C-83A1-F6EECF244321}">
                <p14:modId xmlns:p14="http://schemas.microsoft.com/office/powerpoint/2010/main" val="1081795942"/>
              </p:ext>
            </p:extLst>
          </p:nvPr>
        </p:nvGraphicFramePr>
        <p:xfrm>
          <a:off x="3454249" y="1837538"/>
          <a:ext cx="4804848" cy="4079240"/>
        </p:xfrm>
        <a:graphic>
          <a:graphicData uri="http://schemas.openxmlformats.org/drawingml/2006/table">
            <a:tbl>
              <a:tblPr firstRow="1" bandRow="1">
                <a:tableStyleId>{2D5ABB26-0587-4C30-8999-92F81FD0307C}</a:tableStyleId>
              </a:tblPr>
              <a:tblGrid>
                <a:gridCol w="3089920">
                  <a:extLst>
                    <a:ext uri="{9D8B030D-6E8A-4147-A177-3AD203B41FA5}">
                      <a16:colId xmlns:a16="http://schemas.microsoft.com/office/drawing/2014/main" val="2324862638"/>
                    </a:ext>
                  </a:extLst>
                </a:gridCol>
                <a:gridCol w="853619">
                  <a:extLst>
                    <a:ext uri="{9D8B030D-6E8A-4147-A177-3AD203B41FA5}">
                      <a16:colId xmlns:a16="http://schemas.microsoft.com/office/drawing/2014/main" val="3591191661"/>
                    </a:ext>
                  </a:extLst>
                </a:gridCol>
                <a:gridCol w="861309">
                  <a:extLst>
                    <a:ext uri="{9D8B030D-6E8A-4147-A177-3AD203B41FA5}">
                      <a16:colId xmlns:a16="http://schemas.microsoft.com/office/drawing/2014/main" val="3446217691"/>
                    </a:ext>
                  </a:extLst>
                </a:gridCol>
              </a:tblGrid>
              <a:tr h="370840">
                <a:tc>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r">
                        <a:spcAft>
                          <a:spcPts val="200"/>
                        </a:spcAft>
                      </a:pPr>
                      <a:r>
                        <a:rPr lang="en-US" sz="1200" b="1" dirty="0">
                          <a:solidFill>
                            <a:srgbClr val="F56488"/>
                          </a:solidFill>
                          <a:latin typeface="Gill Sans Light" panose="020B0302020104020203" pitchFamily="34" charset="-79"/>
                          <a:cs typeface="Gill Sans Light" panose="020B0302020104020203" pitchFamily="34" charset="-79"/>
                        </a:rPr>
                        <a:t>Cash</a:t>
                      </a:r>
                    </a:p>
                  </a:txBody>
                  <a:tcPr>
                    <a:lnL>
                      <a:noFill/>
                    </a:lnL>
                  </a:tcPr>
                </a:tc>
                <a:tc>
                  <a:txBody>
                    <a:bodyPr/>
                    <a:lstStyle/>
                    <a:p>
                      <a:pPr algn="r">
                        <a:spcAft>
                          <a:spcPts val="200"/>
                        </a:spcAft>
                      </a:pPr>
                      <a:r>
                        <a:rPr lang="en-US" sz="1200" b="1" dirty="0">
                          <a:solidFill>
                            <a:srgbClr val="F56488"/>
                          </a:solidFill>
                          <a:latin typeface="Gill Sans Light" panose="020B0302020104020203" pitchFamily="34" charset="-79"/>
                          <a:cs typeface="Gill Sans Light" panose="020B0302020104020203" pitchFamily="34" charset="-79"/>
                        </a:rPr>
                        <a:t>Hosted</a:t>
                      </a:r>
                    </a:p>
                  </a:txBody>
                  <a:tcPr/>
                </a:tc>
                <a:extLst>
                  <a:ext uri="{0D108BD9-81ED-4DB2-BD59-A6C34878D82A}">
                    <a16:rowId xmlns:a16="http://schemas.microsoft.com/office/drawing/2014/main" val="2623556625"/>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Classic Liquor</a:t>
                      </a:r>
                    </a:p>
                  </a:txBody>
                  <a:tcPr>
                    <a:lnT>
                      <a:noFill/>
                    </a:lnT>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8.00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7.50</a:t>
                      </a:r>
                    </a:p>
                  </a:txBody>
                  <a:tcPr/>
                </a:tc>
                <a:extLst>
                  <a:ext uri="{0D108BD9-81ED-4DB2-BD59-A6C34878D82A}">
                    <a16:rowId xmlns:a16="http://schemas.microsoft.com/office/drawing/2014/main" val="3409517829"/>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Classic Cocktail</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10.00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9.00</a:t>
                      </a:r>
                    </a:p>
                  </a:txBody>
                  <a:tcPr/>
                </a:tc>
                <a:extLst>
                  <a:ext uri="{0D108BD9-81ED-4DB2-BD59-A6C34878D82A}">
                    <a16:rowId xmlns:a16="http://schemas.microsoft.com/office/drawing/2014/main" val="260088887"/>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Classic House Special</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7.00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6.50</a:t>
                      </a:r>
                    </a:p>
                  </a:txBody>
                  <a:tcPr/>
                </a:tc>
                <a:extLst>
                  <a:ext uri="{0D108BD9-81ED-4DB2-BD59-A6C34878D82A}">
                    <a16:rowId xmlns:a16="http://schemas.microsoft.com/office/drawing/2014/main" val="3946497356"/>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Premium Liquor</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10.00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9.50</a:t>
                      </a:r>
                    </a:p>
                  </a:txBody>
                  <a:tcPr/>
                </a:tc>
                <a:extLst>
                  <a:ext uri="{0D108BD9-81ED-4DB2-BD59-A6C34878D82A}">
                    <a16:rowId xmlns:a16="http://schemas.microsoft.com/office/drawing/2014/main" val="168897022"/>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Premium Cocktail</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12.00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11.00</a:t>
                      </a:r>
                    </a:p>
                  </a:txBody>
                  <a:tcPr/>
                </a:tc>
                <a:extLst>
                  <a:ext uri="{0D108BD9-81ED-4DB2-BD59-A6C34878D82A}">
                    <a16:rowId xmlns:a16="http://schemas.microsoft.com/office/drawing/2014/main" val="267048741"/>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Premium House Special</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9.00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8.50</a:t>
                      </a:r>
                    </a:p>
                  </a:txBody>
                  <a:tcPr/>
                </a:tc>
                <a:extLst>
                  <a:ext uri="{0D108BD9-81ED-4DB2-BD59-A6C34878D82A}">
                    <a16:rowId xmlns:a16="http://schemas.microsoft.com/office/drawing/2014/main" val="4271084693"/>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Classic Wine/By the Glass</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9.00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8.00</a:t>
                      </a:r>
                    </a:p>
                  </a:txBody>
                  <a:tcPr/>
                </a:tc>
                <a:extLst>
                  <a:ext uri="{0D108BD9-81ED-4DB2-BD59-A6C34878D82A}">
                    <a16:rowId xmlns:a16="http://schemas.microsoft.com/office/drawing/2014/main" val="3491364702"/>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Premium Wine/By the Glass</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12.00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11.00</a:t>
                      </a:r>
                    </a:p>
                  </a:txBody>
                  <a:tcPr/>
                </a:tc>
                <a:extLst>
                  <a:ext uri="{0D108BD9-81ED-4DB2-BD59-A6C34878D82A}">
                    <a16:rowId xmlns:a16="http://schemas.microsoft.com/office/drawing/2014/main" val="3977397035"/>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Domestic Beer</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6.00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5.00</a:t>
                      </a:r>
                    </a:p>
                  </a:txBody>
                  <a:tcPr/>
                </a:tc>
                <a:extLst>
                  <a:ext uri="{0D108BD9-81ED-4DB2-BD59-A6C34878D82A}">
                    <a16:rowId xmlns:a16="http://schemas.microsoft.com/office/drawing/2014/main" val="2208108848"/>
                  </a:ext>
                </a:extLst>
              </a:tr>
              <a:tr h="370840">
                <a:tc>
                  <a:txBody>
                    <a:bodyPr/>
                    <a:lstStyle/>
                    <a:p>
                      <a:pPr>
                        <a:spcAft>
                          <a:spcPts val="200"/>
                        </a:spcAft>
                      </a:pPr>
                      <a:r>
                        <a:rPr lang="en-US" sz="1200" dirty="0">
                          <a:solidFill>
                            <a:schemeClr val="bg2">
                              <a:lumMod val="50000"/>
                            </a:schemeClr>
                          </a:solidFill>
                          <a:latin typeface="Gill Sans Light" panose="020B0302020104020203" pitchFamily="34" charset="-79"/>
                          <a:cs typeface="Gill Sans Light" panose="020B0302020104020203" pitchFamily="34" charset="-79"/>
                        </a:rPr>
                        <a:t>Imported Beer</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7.00</a:t>
                      </a:r>
                    </a:p>
                  </a:txBody>
                  <a:tcPr/>
                </a:tc>
                <a:tc>
                  <a:txBody>
                    <a:bodyPr/>
                    <a:lstStyle/>
                    <a:p>
                      <a:pPr algn="r">
                        <a:spcAft>
                          <a:spcPts val="200"/>
                        </a:spcAft>
                      </a:pPr>
                      <a:r>
                        <a:rPr lang="en-US" sz="1200" b="0" dirty="0">
                          <a:solidFill>
                            <a:schemeClr val="bg2">
                              <a:lumMod val="50000"/>
                            </a:schemeClr>
                          </a:solidFill>
                          <a:latin typeface="Gill Sans Light" panose="020B0302020104020203" pitchFamily="34" charset="-79"/>
                          <a:cs typeface="Gill Sans Light" panose="020B0302020104020203" pitchFamily="34" charset="-79"/>
                        </a:rPr>
                        <a:t>6.00</a:t>
                      </a:r>
                    </a:p>
                  </a:txBody>
                  <a:tcPr/>
                </a:tc>
                <a:extLst>
                  <a:ext uri="{0D108BD9-81ED-4DB2-BD59-A6C34878D82A}">
                    <a16:rowId xmlns:a16="http://schemas.microsoft.com/office/drawing/2014/main" val="2760949988"/>
                  </a:ext>
                </a:extLst>
              </a:tr>
            </a:tbl>
          </a:graphicData>
        </a:graphic>
      </p:graphicFrame>
      <p:pic>
        <p:nvPicPr>
          <p:cNvPr id="2050" name="Picture 2" descr="clear wine glass with pink liquid">
            <a:extLst>
              <a:ext uri="{FF2B5EF4-FFF2-40B4-BE49-F238E27FC236}">
                <a16:creationId xmlns:a16="http://schemas.microsoft.com/office/drawing/2014/main" id="{B869F06C-121D-452A-9F31-453633A2DD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55" y="1938466"/>
            <a:ext cx="2476086" cy="3466199"/>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7">
            <a:extLst>
              <a:ext uri="{FF2B5EF4-FFF2-40B4-BE49-F238E27FC236}">
                <a16:creationId xmlns:a16="http://schemas.microsoft.com/office/drawing/2014/main" id="{86C17679-8572-410E-962A-118FF443C56E}"/>
              </a:ext>
            </a:extLst>
          </p:cNvPr>
          <p:cNvSpPr txBox="1"/>
          <p:nvPr/>
        </p:nvSpPr>
        <p:spPr>
          <a:xfrm>
            <a:off x="29629" y="6200748"/>
            <a:ext cx="9144000" cy="10515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lang="en-US" sz="600" spc="-20" dirty="0">
                <a:solidFill>
                  <a:srgbClr val="F56488"/>
                </a:solidFill>
                <a:latin typeface="Verdana"/>
                <a:cs typeface="Verdana"/>
              </a:rPr>
              <a:t>All Bars Require a Bartender Fee of $150++ Per Bar</a:t>
            </a:r>
            <a:r>
              <a:rPr kumimoji="0" lang="en-US" sz="600" b="0" i="0" u="none" strike="noStrike" kern="1200" cap="none" spc="-20" normalizeH="0" baseline="0" noProof="0" dirty="0">
                <a:ln>
                  <a:noFill/>
                </a:ln>
                <a:solidFill>
                  <a:srgbClr val="F56488"/>
                </a:solidFill>
                <a:effectLst/>
                <a:uLnTx/>
                <a:uFillTx/>
                <a:latin typeface="Verdana"/>
                <a:ea typeface="+mn-ea"/>
                <a:cs typeface="Verdana"/>
              </a:rPr>
              <a:t>. </a:t>
            </a:r>
            <a:endParaRPr kumimoji="0" sz="600" b="0" i="0" u="none" strike="noStrike" kern="1200" cap="none" spc="0" normalizeH="0" baseline="0" noProof="0" dirty="0">
              <a:ln>
                <a:noFill/>
              </a:ln>
              <a:solidFill>
                <a:srgbClr val="F56488"/>
              </a:solidFill>
              <a:effectLst/>
              <a:uLnTx/>
              <a:uFillTx/>
              <a:latin typeface="Verdana"/>
              <a:ea typeface="+mn-ea"/>
              <a:cs typeface="Verdana"/>
            </a:endParaRPr>
          </a:p>
        </p:txBody>
      </p:sp>
    </p:spTree>
    <p:extLst>
      <p:ext uri="{BB962C8B-B14F-4D97-AF65-F5344CB8AC3E}">
        <p14:creationId xmlns:p14="http://schemas.microsoft.com/office/powerpoint/2010/main" val="365521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E156209423E4BAEE081C244DD560E" ma:contentTypeVersion="7" ma:contentTypeDescription="Create a new document." ma:contentTypeScope="" ma:versionID="fde5f804285292305214e269edf128b6">
  <xsd:schema xmlns:xsd="http://www.w3.org/2001/XMLSchema" xmlns:xs="http://www.w3.org/2001/XMLSchema" xmlns:p="http://schemas.microsoft.com/office/2006/metadata/properties" xmlns:ns2="1654fb05-5ecb-413f-8598-544cc178c900" targetNamespace="http://schemas.microsoft.com/office/2006/metadata/properties" ma:root="true" ma:fieldsID="e1749f99e584144be81f2e378f4d7457" ns2:_="">
    <xsd:import namespace="1654fb05-5ecb-413f-8598-544cc178c9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4fb05-5ecb-413f-8598-544cc178c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E51721-68BC-4134-9C73-884C96167EF5}">
  <ds:schemaRefs>
    <ds:schemaRef ds:uri="1654fb05-5ecb-413f-8598-544cc178c9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4CC448-8456-49AD-8784-074A75F401C7}">
  <ds:schemaRefs>
    <ds:schemaRef ds:uri="http://schemas.microsoft.com/sharepoint/v3/contenttype/forms"/>
  </ds:schemaRefs>
</ds:datastoreItem>
</file>

<file path=customXml/itemProps3.xml><?xml version="1.0" encoding="utf-8"?>
<ds:datastoreItem xmlns:ds="http://schemas.openxmlformats.org/officeDocument/2006/customXml" ds:itemID="{FD4A0891-978F-468F-A14F-9FB404E64B5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654fb05-5ecb-413f-8598-544cc178c900"/>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22391</TotalTime>
  <Words>1557</Words>
  <Application>Microsoft Office PowerPoint</Application>
  <PresentationFormat>On-screen Show (4:3)</PresentationFormat>
  <Paragraphs>381</Paragraphs>
  <Slides>15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AppleGothic</vt:lpstr>
      <vt:lpstr>Arial</vt:lpstr>
      <vt:lpstr>Calibri</vt:lpstr>
      <vt:lpstr>Calibri Light</vt:lpstr>
      <vt:lpstr>Gill Sans</vt:lpstr>
      <vt:lpstr>Gill Sans Light</vt:lpstr>
      <vt:lpstr>Gill Sans MT</vt:lpstr>
      <vt:lpstr>Myriad Pro Light</vt:lpstr>
      <vt:lpstr>Optima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Lubinski</dc:creator>
  <cp:lastModifiedBy>Emily Atwell</cp:lastModifiedBy>
  <cp:revision>1319</cp:revision>
  <dcterms:created xsi:type="dcterms:W3CDTF">2020-06-22T17:57:11Z</dcterms:created>
  <dcterms:modified xsi:type="dcterms:W3CDTF">2023-03-27T22:04:49Z</dcterms:modified>
</cp:coreProperties>
</file>